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5" r:id="rId5"/>
    <p:sldMasterId id="2147483675" r:id="rId6"/>
    <p:sldMasterId id="2147483680" r:id="rId7"/>
  </p:sldMasterIdLst>
  <p:notesMasterIdLst>
    <p:notesMasterId r:id="rId16"/>
  </p:notesMasterIdLst>
  <p:sldIdLst>
    <p:sldId id="256" r:id="rId8"/>
    <p:sldId id="306" r:id="rId9"/>
    <p:sldId id="311" r:id="rId10"/>
    <p:sldId id="312" r:id="rId11"/>
    <p:sldId id="309" r:id="rId12"/>
    <p:sldId id="310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EA55B-E835-499E-B969-B9D2FBB2D9CD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96F30-A52F-42D7-AE85-AF95A02CB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2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1954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1954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1954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fa92701854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gfa92701854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fa92701854_0_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gfa92701854_0_1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E7D41-24BF-43E9-B90F-F5FCEA183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ACB490-7BFA-47A8-BF7A-0F8A71E96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BBC1A-9617-40C8-BE6B-DA829A728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52C0A-AEFA-4CAD-A24B-709A543A5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E4AC0-7F4C-4986-818B-ED86C5D0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77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6471A-AE2D-4550-99AC-CC5E9E091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233C8-AD85-4F08-A0BA-8AF039B94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33C7F-8E24-4384-A625-AA0CFF203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CC64E-8E6F-4E55-BF95-6A36D97E1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C7F4B-826C-49F3-BB80-35B2F7590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2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196E3E-BD91-450D-860A-0A4865560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B25B06-DCB9-4373-A057-D0CAEC854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8C916-76A3-47C3-832B-F2AED0CBE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358B3-D380-4BA7-B7F3-53289CA60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1DB59-5C73-4EB7-B872-35C3B23E6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174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914400" y="4382951"/>
            <a:ext cx="103632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1806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1229333" y="2516504"/>
            <a:ext cx="4724400" cy="40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2"/>
          </p:nvPr>
        </p:nvSpPr>
        <p:spPr>
          <a:xfrm>
            <a:off x="6238249" y="2516504"/>
            <a:ext cx="4724400" cy="40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168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chemeClr val="accen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914400" y="3635123"/>
            <a:ext cx="103632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914400" y="5107537"/>
            <a:ext cx="103632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3510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Google Shape;24;p5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7532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7"/>
          <p:cNvSpPr txBox="1">
            <a:spLocks noGrp="1"/>
          </p:cNvSpPr>
          <p:nvPr>
            <p:ph type="ctrTitle"/>
          </p:nvPr>
        </p:nvSpPr>
        <p:spPr>
          <a:xfrm>
            <a:off x="914400" y="4382951"/>
            <a:ext cx="103632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36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8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8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8"/>
          <p:cNvSpPr txBox="1">
            <a:spLocks noGrp="1"/>
          </p:cNvSpPr>
          <p:nvPr>
            <p:ph type="body" idx="1"/>
          </p:nvPr>
        </p:nvSpPr>
        <p:spPr>
          <a:xfrm>
            <a:off x="1229333" y="2516504"/>
            <a:ext cx="4724400" cy="40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8"/>
          <p:cNvSpPr txBox="1">
            <a:spLocks noGrp="1"/>
          </p:cNvSpPr>
          <p:nvPr>
            <p:ph type="body" idx="2"/>
          </p:nvPr>
        </p:nvSpPr>
        <p:spPr>
          <a:xfrm>
            <a:off x="6238249" y="2516504"/>
            <a:ext cx="4724400" cy="40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28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011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chemeClr val="accen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9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9"/>
          <p:cNvSpPr txBox="1">
            <a:spLocks noGrp="1"/>
          </p:cNvSpPr>
          <p:nvPr>
            <p:ph type="ctrTitle"/>
          </p:nvPr>
        </p:nvSpPr>
        <p:spPr>
          <a:xfrm>
            <a:off x="914400" y="3635123"/>
            <a:ext cx="103632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21" name="Google Shape;21;p29"/>
          <p:cNvSpPr txBox="1">
            <a:spLocks noGrp="1"/>
          </p:cNvSpPr>
          <p:nvPr>
            <p:ph type="subTitle" idx="1"/>
          </p:nvPr>
        </p:nvSpPr>
        <p:spPr>
          <a:xfrm>
            <a:off x="914400" y="5107537"/>
            <a:ext cx="103632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7787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0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Google Shape;24;p30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868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E525-8E35-41BE-9897-282CAE33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E342E-6551-401B-ACAB-776F99E8B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CBEFC-3C28-4F76-B5D8-1EDDA86C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3C05A-8FDC-4D6A-AB3B-6BC711B55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08B1E-4854-4102-84AB-AE07B181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6404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914400" y="4382951"/>
            <a:ext cx="103632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06829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chemeClr val="accen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914400" y="3635123"/>
            <a:ext cx="103632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914400" y="5107537"/>
            <a:ext cx="10363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7980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1229333" y="2516504"/>
            <a:ext cx="4724400" cy="40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"/>
          </p:nvPr>
        </p:nvSpPr>
        <p:spPr>
          <a:xfrm>
            <a:off x="6238249" y="2516504"/>
            <a:ext cx="4724400" cy="40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506669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53" name="Google Shape;53;p11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99424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73941-A4EB-4DDD-9CB4-4AD95890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447C1-CD47-4E32-A31E-2CC8919A1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00EE6-FB14-4367-874C-3310C65D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5B3C0-83D5-4BBC-AC2E-92E7A971B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87207-3B9E-41E8-B9BD-C490A5DE7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7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7A43B-2E90-46F1-B447-E3A9235AC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C469F-90D8-4987-835C-15478D142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C7659E-644F-4DAF-A63E-1336ADD9C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385E9-C3FA-465F-BB00-5AD0BE7A8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40BC1-E040-4F09-AD18-676C5A13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4603C-BB8E-47E7-8759-E2F9E164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52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B28CD-EF96-4F10-9575-6F654D6B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37BC8-E7A1-4A2A-B48C-59763BEF6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24170-328D-4C06-AD3B-7569EBEF9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B4EB8-1AF0-49CC-8AAD-ED07E0EA9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65D9A0-0032-483A-A7D2-7FA6739B5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A5ED75-5D11-42ED-B241-1B08CA176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F5EEAE-3614-4773-AE71-C209AA4CA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8BCA30-8918-43B1-989F-AFBBA874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8DE65-EE7B-48EF-AC7D-59126573E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84600-06B8-41A7-8D76-4CC8673AD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BF246F-6DB7-4E04-A979-D0DD7C1AE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820F9-5BAF-437A-8435-B9F60F01A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59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1A412B-EDE1-45AD-B21D-7045531DD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5B2FD2-EA41-416E-8491-8F10CC6C7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7B766-804C-49B7-B8DB-89F03A23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04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4A1F2-6E15-42E5-8711-C41A37D6C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F580D-D9F1-4EC0-9E07-D8B1B69D0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4EA23A-19FE-45FF-ABAC-49A473EB9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70B82-389B-4A93-9B0C-21E69A334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0EEFE-3FEE-44F3-9C8C-0B66AF50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41E7-B5A9-4E2E-95E8-E17C6CD8C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20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32CEF-6DA5-42AF-8E81-0371A506B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E68024-8F2B-48F3-A6AC-BC7B6AA19E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5A6A27-E844-4F52-AFDD-A260ABA6E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E807E-24E4-40BF-83F9-2CA108898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6BB-DA5B-4993-95D2-D30C85278048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A2C2F2-35DA-4060-A0A2-7AD6F9A26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F11A8-BBF5-4910-A05A-1E795CCBB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56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26716A-8755-4EB8-8BCC-14F39CDC1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C5F13-0286-4EC3-856B-48E473AB2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5E7B-91A9-4453-BB43-AD8A265BA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CE6BB-DA5B-4993-95D2-D30C85278048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BC119-3D44-4B8F-82EE-4AB4651301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E32D7-2773-4C2C-8E70-87A462BB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CC17A-1A2A-42E9-B0D0-F928858CB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7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29333" y="2514601"/>
            <a:ext cx="9154800" cy="31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51022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6"/>
          <p:cNvSpPr txBox="1">
            <a:spLocks noGrp="1"/>
          </p:cNvSpPr>
          <p:nvPr>
            <p:ph type="body" idx="1"/>
          </p:nvPr>
        </p:nvSpPr>
        <p:spPr>
          <a:xfrm>
            <a:off x="1229333" y="2514601"/>
            <a:ext cx="9154800" cy="31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6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06690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29333" y="2514601"/>
            <a:ext cx="9154800" cy="31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lvl="2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lvl="3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lvl="4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lvl="5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lvl="6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lvl="7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lvl="8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5078460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B2C93-8AA0-48B8-9ACF-6510903678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YEAR 5 SPELLINGS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C96140-9441-4A5F-8FDF-8E2745645A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Spring 1</a:t>
            </a:r>
          </a:p>
        </p:txBody>
      </p:sp>
    </p:spTree>
    <p:extLst>
      <p:ext uri="{BB962C8B-B14F-4D97-AF65-F5344CB8AC3E}">
        <p14:creationId xmlns:p14="http://schemas.microsoft.com/office/powerpoint/2010/main" val="235388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8;p19"/>
          <p:cNvSpPr txBox="1">
            <a:spLocks noGrp="1"/>
          </p:cNvSpPr>
          <p:nvPr>
            <p:ph type="ctrTitle" idx="4294967295"/>
          </p:nvPr>
        </p:nvSpPr>
        <p:spPr>
          <a:xfrm>
            <a:off x="980301" y="2053303"/>
            <a:ext cx="7776520" cy="154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sz="9600" dirty="0">
                <a:solidFill>
                  <a:schemeClr val="bg1"/>
                </a:solidFill>
              </a:rPr>
              <a:t>Spell</a:t>
            </a:r>
            <a:br>
              <a:rPr lang="en" sz="9600" dirty="0">
                <a:solidFill>
                  <a:schemeClr val="bg1"/>
                </a:solidFill>
              </a:rPr>
            </a:br>
            <a:r>
              <a:rPr lang="en" sz="9600" dirty="0">
                <a:solidFill>
                  <a:schemeClr val="tx1"/>
                </a:solidFill>
              </a:rPr>
              <a:t>it out</a:t>
            </a:r>
            <a:endParaRPr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836620" y="4101737"/>
          <a:ext cx="10335145" cy="1483359"/>
        </p:xfrm>
        <a:graphic>
          <a:graphicData uri="http://schemas.openxmlformats.org/drawingml/2006/table">
            <a:tbl>
              <a:tblPr firstRow="1" bandRow="1"/>
              <a:tblGrid>
                <a:gridCol w="2067029">
                  <a:extLst>
                    <a:ext uri="{9D8B030D-6E8A-4147-A177-3AD203B41FA5}">
                      <a16:colId xmlns:a16="http://schemas.microsoft.com/office/drawing/2014/main" val="228063357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377751897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995169603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2993459915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1558125935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muscle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occupy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peace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plough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possible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080077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mysterious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opportunity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perceive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ploughing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power-driven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133358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neighbour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paw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piece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poor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quick-thinking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567619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4800" l="9917" r="89669">
                        <a14:foregroundMark x1="46281" y1="48400" x2="46281" y2="48400"/>
                        <a14:foregroundMark x1="38843" y1="38000" x2="38843" y2="38000"/>
                        <a14:foregroundMark x1="52066" y1="35200" x2="52066" y2="35200"/>
                        <a14:foregroundMark x1="63223" y1="38400" x2="63223" y2="38400"/>
                        <a14:foregroundMark x1="73140" y1="47600" x2="73140" y2="47600"/>
                        <a14:foregroundMark x1="62397" y1="51600" x2="62397" y2="51600"/>
                        <a14:foregroundMark x1="75207" y1="59600" x2="75207" y2="59600"/>
                        <a14:foregroundMark x1="71901" y1="70800" x2="71901" y2="70800"/>
                        <a14:foregroundMark x1="63223" y1="79200" x2="63223" y2="79200"/>
                        <a14:foregroundMark x1="55785" y1="72000" x2="55785" y2="72000"/>
                        <a14:foregroundMark x1="43802" y1="73200" x2="43802" y2="73200"/>
                        <a14:foregroundMark x1="51240" y1="72800" x2="51240" y2="72800"/>
                        <a14:foregroundMark x1="51240" y1="70400" x2="51240" y2="70400"/>
                        <a14:foregroundMark x1="51240" y1="82800" x2="51240" y2="82800"/>
                        <a14:foregroundMark x1="37603" y1="79200" x2="37603" y2="79200"/>
                        <a14:foregroundMark x1="30165" y1="70000" x2="30165" y2="70000"/>
                        <a14:foregroundMark x1="26446" y1="59200" x2="26446" y2="59200"/>
                        <a14:foregroundMark x1="29752" y1="46800" x2="29752" y2="468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79279" y="146448"/>
            <a:ext cx="1402315" cy="14486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85889" y="5744595"/>
            <a:ext cx="1079142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" sz="2667" kern="0" dirty="0">
                <a:solidFill>
                  <a:srgbClr val="FFFFFF"/>
                </a:solidFill>
                <a:latin typeface="Raleway Thin" panose="020B0604020202020204" charset="0"/>
                <a:cs typeface="Arial"/>
                <a:sym typeface="Arial"/>
              </a:rPr>
              <a:t>Day 1</a:t>
            </a:r>
            <a:endParaRPr lang="en-GB" sz="2667" kern="0" dirty="0">
              <a:solidFill>
                <a:srgbClr val="000000"/>
              </a:solidFill>
              <a:latin typeface="Raleway Thin" panose="020B0604020202020204" charset="0"/>
              <a:cs typeface="Arial"/>
              <a:sym typeface="Arial"/>
            </a:endParaRPr>
          </a:p>
        </p:txBody>
      </p:sp>
      <p:pic>
        <p:nvPicPr>
          <p:cNvPr id="10244" name="Picture 4" descr="Pin on Art Design Ideas Diy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45133" y1="28750" x2="45133" y2="28750"/>
                        <a14:foregroundMark x1="55600" y1="27125" x2="55600" y2="27125"/>
                        <a14:foregroundMark x1="57867" y1="17938" x2="57867" y2="17938"/>
                        <a14:foregroundMark x1="69933" y1="16313" x2="69933" y2="16313"/>
                        <a14:foregroundMark x1="64067" y1="21500" x2="64067" y2="21500"/>
                        <a14:foregroundMark x1="66267" y1="28625" x2="66267" y2="28625"/>
                        <a14:foregroundMark x1="62867" y1="37938" x2="62867" y2="37938"/>
                        <a14:foregroundMark x1="54733" y1="35375" x2="54733" y2="35375"/>
                        <a14:foregroundMark x1="43200" y1="36500" x2="43200" y2="36500"/>
                        <a14:foregroundMark x1="35800" y1="37000" x2="35800" y2="37000"/>
                        <a14:foregroundMark x1="28933" y1="40688" x2="28933" y2="40688"/>
                        <a14:foregroundMark x1="28733" y1="47313" x2="28733" y2="47313"/>
                        <a14:foregroundMark x1="52533" y1="42188" x2="52533" y2="42188"/>
                        <a14:foregroundMark x1="57533" y1="49750" x2="57533" y2="49750"/>
                        <a14:foregroundMark x1="43067" y1="62063" x2="43067" y2="62063"/>
                        <a14:foregroundMark x1="37667" y1="55750" x2="37667" y2="55750"/>
                        <a14:foregroundMark x1="32333" y1="61063" x2="32333" y2="610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420" r="20471" b="19374"/>
          <a:stretch/>
        </p:blipFill>
        <p:spPr bwMode="auto">
          <a:xfrm>
            <a:off x="6268996" y="-519513"/>
            <a:ext cx="2866768" cy="447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1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8;p19"/>
          <p:cNvSpPr txBox="1">
            <a:spLocks noGrp="1"/>
          </p:cNvSpPr>
          <p:nvPr>
            <p:ph type="ctrTitle" idx="4294967295"/>
          </p:nvPr>
        </p:nvSpPr>
        <p:spPr>
          <a:xfrm>
            <a:off x="980301" y="2053303"/>
            <a:ext cx="7776520" cy="154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sz="9600" dirty="0">
                <a:solidFill>
                  <a:schemeClr val="bg1"/>
                </a:solidFill>
              </a:rPr>
              <a:t>Spell</a:t>
            </a:r>
            <a:br>
              <a:rPr lang="en" sz="9600" dirty="0">
                <a:solidFill>
                  <a:schemeClr val="bg1"/>
                </a:solidFill>
              </a:rPr>
            </a:br>
            <a:r>
              <a:rPr lang="en" sz="9600" dirty="0">
                <a:solidFill>
                  <a:schemeClr val="tx1"/>
                </a:solidFill>
              </a:rPr>
              <a:t>it out</a:t>
            </a:r>
            <a:endParaRPr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836620" y="4101737"/>
          <a:ext cx="10671135" cy="1483359"/>
        </p:xfrm>
        <a:graphic>
          <a:graphicData uri="http://schemas.openxmlformats.org/drawingml/2006/table">
            <a:tbl>
              <a:tblPr firstRow="1" bandRow="1"/>
              <a:tblGrid>
                <a:gridCol w="2134227">
                  <a:extLst>
                    <a:ext uri="{9D8B030D-6E8A-4147-A177-3AD203B41FA5}">
                      <a16:colId xmlns:a16="http://schemas.microsoft.com/office/drawing/2014/main" val="228063357"/>
                    </a:ext>
                  </a:extLst>
                </a:gridCol>
                <a:gridCol w="2134227">
                  <a:extLst>
                    <a:ext uri="{9D8B030D-6E8A-4147-A177-3AD203B41FA5}">
                      <a16:colId xmlns:a16="http://schemas.microsoft.com/office/drawing/2014/main" val="377751897"/>
                    </a:ext>
                  </a:extLst>
                </a:gridCol>
                <a:gridCol w="2134227">
                  <a:extLst>
                    <a:ext uri="{9D8B030D-6E8A-4147-A177-3AD203B41FA5}">
                      <a16:colId xmlns:a16="http://schemas.microsoft.com/office/drawing/2014/main" val="995169603"/>
                    </a:ext>
                  </a:extLst>
                </a:gridCol>
                <a:gridCol w="2134227">
                  <a:extLst>
                    <a:ext uri="{9D8B030D-6E8A-4147-A177-3AD203B41FA5}">
                      <a16:colId xmlns:a16="http://schemas.microsoft.com/office/drawing/2014/main" val="2993459915"/>
                    </a:ext>
                  </a:extLst>
                </a:gridCol>
                <a:gridCol w="2134227">
                  <a:extLst>
                    <a:ext uri="{9D8B030D-6E8A-4147-A177-3AD203B41FA5}">
                      <a16:colId xmlns:a16="http://schemas.microsoft.com/office/drawing/2014/main" val="1558125935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racial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referee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sandwich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social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sugar-free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080077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reasonable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reference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so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spatial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terrible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133358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receipt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reliable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sew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suffering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thoughtfully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567619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4800" l="9917" r="89669">
                        <a14:foregroundMark x1="46281" y1="48400" x2="46281" y2="48400"/>
                        <a14:foregroundMark x1="38843" y1="38000" x2="38843" y2="38000"/>
                        <a14:foregroundMark x1="52066" y1="35200" x2="52066" y2="35200"/>
                        <a14:foregroundMark x1="63223" y1="38400" x2="63223" y2="38400"/>
                        <a14:foregroundMark x1="73140" y1="47600" x2="73140" y2="47600"/>
                        <a14:foregroundMark x1="62397" y1="51600" x2="62397" y2="51600"/>
                        <a14:foregroundMark x1="75207" y1="59600" x2="75207" y2="59600"/>
                        <a14:foregroundMark x1="71901" y1="70800" x2="71901" y2="70800"/>
                        <a14:foregroundMark x1="63223" y1="79200" x2="63223" y2="79200"/>
                        <a14:foregroundMark x1="55785" y1="72000" x2="55785" y2="72000"/>
                        <a14:foregroundMark x1="43802" y1="73200" x2="43802" y2="73200"/>
                        <a14:foregroundMark x1="51240" y1="72800" x2="51240" y2="72800"/>
                        <a14:foregroundMark x1="51240" y1="70400" x2="51240" y2="70400"/>
                        <a14:foregroundMark x1="51240" y1="82800" x2="51240" y2="82800"/>
                        <a14:foregroundMark x1="37603" y1="79200" x2="37603" y2="79200"/>
                        <a14:foregroundMark x1="30165" y1="70000" x2="30165" y2="70000"/>
                        <a14:foregroundMark x1="26446" y1="59200" x2="26446" y2="59200"/>
                        <a14:foregroundMark x1="29752" y1="46800" x2="29752" y2="468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79279" y="146448"/>
            <a:ext cx="1402315" cy="14486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85889" y="5744595"/>
            <a:ext cx="1079142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" sz="2667" kern="0" dirty="0">
                <a:solidFill>
                  <a:srgbClr val="FFFFFF"/>
                </a:solidFill>
                <a:latin typeface="Raleway Thin" panose="020B0604020202020204" charset="0"/>
                <a:cs typeface="Arial"/>
                <a:sym typeface="Arial"/>
              </a:rPr>
              <a:t>Day 1</a:t>
            </a:r>
            <a:endParaRPr lang="en-GB" sz="2667" kern="0" dirty="0">
              <a:solidFill>
                <a:srgbClr val="000000"/>
              </a:solidFill>
              <a:latin typeface="Raleway Thin" panose="020B0604020202020204" charset="0"/>
              <a:cs typeface="Arial"/>
              <a:sym typeface="Arial"/>
            </a:endParaRPr>
          </a:p>
        </p:txBody>
      </p:sp>
      <p:pic>
        <p:nvPicPr>
          <p:cNvPr id="10244" name="Picture 4" descr="Pin on Art Design Ideas Diy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45133" y1="28750" x2="45133" y2="28750"/>
                        <a14:foregroundMark x1="55600" y1="27125" x2="55600" y2="27125"/>
                        <a14:foregroundMark x1="57867" y1="17938" x2="57867" y2="17938"/>
                        <a14:foregroundMark x1="69933" y1="16313" x2="69933" y2="16313"/>
                        <a14:foregroundMark x1="64067" y1="21500" x2="64067" y2="21500"/>
                        <a14:foregroundMark x1="66267" y1="28625" x2="66267" y2="28625"/>
                        <a14:foregroundMark x1="62867" y1="37938" x2="62867" y2="37938"/>
                        <a14:foregroundMark x1="54733" y1="35375" x2="54733" y2="35375"/>
                        <a14:foregroundMark x1="43200" y1="36500" x2="43200" y2="36500"/>
                        <a14:foregroundMark x1="35800" y1="37000" x2="35800" y2="37000"/>
                        <a14:foregroundMark x1="28933" y1="40688" x2="28933" y2="40688"/>
                        <a14:foregroundMark x1="28733" y1="47313" x2="28733" y2="47313"/>
                        <a14:foregroundMark x1="52533" y1="42188" x2="52533" y2="42188"/>
                        <a14:foregroundMark x1="57533" y1="49750" x2="57533" y2="49750"/>
                        <a14:foregroundMark x1="43067" y1="62063" x2="43067" y2="62063"/>
                        <a14:foregroundMark x1="37667" y1="55750" x2="37667" y2="55750"/>
                        <a14:foregroundMark x1="32333" y1="61063" x2="32333" y2="610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420" r="20471" b="19374"/>
          <a:stretch/>
        </p:blipFill>
        <p:spPr bwMode="auto">
          <a:xfrm>
            <a:off x="6268996" y="-519513"/>
            <a:ext cx="2866768" cy="447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61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8;p19"/>
          <p:cNvSpPr txBox="1">
            <a:spLocks noGrp="1"/>
          </p:cNvSpPr>
          <p:nvPr>
            <p:ph type="ctrTitle" idx="4294967295"/>
          </p:nvPr>
        </p:nvSpPr>
        <p:spPr>
          <a:xfrm>
            <a:off x="980301" y="2053303"/>
            <a:ext cx="7776520" cy="154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sz="9600" dirty="0">
                <a:solidFill>
                  <a:schemeClr val="bg1"/>
                </a:solidFill>
              </a:rPr>
              <a:t>Spell</a:t>
            </a:r>
            <a:br>
              <a:rPr lang="en" sz="9600" dirty="0">
                <a:solidFill>
                  <a:schemeClr val="bg1"/>
                </a:solidFill>
              </a:rPr>
            </a:br>
            <a:r>
              <a:rPr lang="en" sz="9600" dirty="0">
                <a:solidFill>
                  <a:schemeClr val="tx1"/>
                </a:solidFill>
              </a:rPr>
              <a:t>it out</a:t>
            </a:r>
            <a:endParaRPr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836620" y="4101737"/>
          <a:ext cx="10335145" cy="1483359"/>
        </p:xfrm>
        <a:graphic>
          <a:graphicData uri="http://schemas.openxmlformats.org/drawingml/2006/table">
            <a:tbl>
              <a:tblPr firstRow="1" bandRow="1"/>
              <a:tblGrid>
                <a:gridCol w="2067029">
                  <a:extLst>
                    <a:ext uri="{9D8B030D-6E8A-4147-A177-3AD203B41FA5}">
                      <a16:colId xmlns:a16="http://schemas.microsoft.com/office/drawing/2014/main" val="228063357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377751897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995169603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2993459915"/>
                    </a:ext>
                  </a:extLst>
                </a:gridCol>
                <a:gridCol w="2067029">
                  <a:extLst>
                    <a:ext uri="{9D8B030D-6E8A-4147-A177-3AD203B41FA5}">
                      <a16:colId xmlns:a16="http://schemas.microsoft.com/office/drawing/2014/main" val="1558125935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through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weak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absorbent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ambitious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asocial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080077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vicious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Wednesday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accident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answer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balance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133358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visible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week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adorably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applicably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Raleway Thin" panose="020B0604020202020204" charset="0"/>
                        </a:rPr>
                        <a:t>bean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567619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4800" l="9917" r="89669">
                        <a14:foregroundMark x1="46281" y1="48400" x2="46281" y2="48400"/>
                        <a14:foregroundMark x1="38843" y1="38000" x2="38843" y2="38000"/>
                        <a14:foregroundMark x1="52066" y1="35200" x2="52066" y2="35200"/>
                        <a14:foregroundMark x1="63223" y1="38400" x2="63223" y2="38400"/>
                        <a14:foregroundMark x1="73140" y1="47600" x2="73140" y2="47600"/>
                        <a14:foregroundMark x1="62397" y1="51600" x2="62397" y2="51600"/>
                        <a14:foregroundMark x1="75207" y1="59600" x2="75207" y2="59600"/>
                        <a14:foregroundMark x1="71901" y1="70800" x2="71901" y2="70800"/>
                        <a14:foregroundMark x1="63223" y1="79200" x2="63223" y2="79200"/>
                        <a14:foregroundMark x1="55785" y1="72000" x2="55785" y2="72000"/>
                        <a14:foregroundMark x1="43802" y1="73200" x2="43802" y2="73200"/>
                        <a14:foregroundMark x1="51240" y1="72800" x2="51240" y2="72800"/>
                        <a14:foregroundMark x1="51240" y1="70400" x2="51240" y2="70400"/>
                        <a14:foregroundMark x1="51240" y1="82800" x2="51240" y2="82800"/>
                        <a14:foregroundMark x1="37603" y1="79200" x2="37603" y2="79200"/>
                        <a14:foregroundMark x1="30165" y1="70000" x2="30165" y2="70000"/>
                        <a14:foregroundMark x1="26446" y1="59200" x2="26446" y2="59200"/>
                        <a14:foregroundMark x1="29752" y1="46800" x2="29752" y2="468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79279" y="146448"/>
            <a:ext cx="1402315" cy="14486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85889" y="5744595"/>
            <a:ext cx="1079142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" sz="2667" kern="0" dirty="0">
                <a:solidFill>
                  <a:srgbClr val="FFFFFF"/>
                </a:solidFill>
                <a:latin typeface="Raleway Thin" panose="020B0604020202020204" charset="0"/>
                <a:cs typeface="Arial"/>
                <a:sym typeface="Arial"/>
              </a:rPr>
              <a:t>Day 1</a:t>
            </a:r>
            <a:endParaRPr lang="en-GB" sz="2667" kern="0" dirty="0">
              <a:solidFill>
                <a:srgbClr val="000000"/>
              </a:solidFill>
              <a:latin typeface="Raleway Thin" panose="020B0604020202020204" charset="0"/>
              <a:cs typeface="Arial"/>
              <a:sym typeface="Arial"/>
            </a:endParaRPr>
          </a:p>
        </p:txBody>
      </p:sp>
      <p:pic>
        <p:nvPicPr>
          <p:cNvPr id="10244" name="Picture 4" descr="Pin on Art Design Ideas Diy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45133" y1="28750" x2="45133" y2="28750"/>
                        <a14:foregroundMark x1="55600" y1="27125" x2="55600" y2="27125"/>
                        <a14:foregroundMark x1="57867" y1="17938" x2="57867" y2="17938"/>
                        <a14:foregroundMark x1="69933" y1="16313" x2="69933" y2="16313"/>
                        <a14:foregroundMark x1="64067" y1="21500" x2="64067" y2="21500"/>
                        <a14:foregroundMark x1="66267" y1="28625" x2="66267" y2="28625"/>
                        <a14:foregroundMark x1="62867" y1="37938" x2="62867" y2="37938"/>
                        <a14:foregroundMark x1="54733" y1="35375" x2="54733" y2="35375"/>
                        <a14:foregroundMark x1="43200" y1="36500" x2="43200" y2="36500"/>
                        <a14:foregroundMark x1="35800" y1="37000" x2="35800" y2="37000"/>
                        <a14:foregroundMark x1="28933" y1="40688" x2="28933" y2="40688"/>
                        <a14:foregroundMark x1="28733" y1="47313" x2="28733" y2="47313"/>
                        <a14:foregroundMark x1="52533" y1="42188" x2="52533" y2="42188"/>
                        <a14:foregroundMark x1="57533" y1="49750" x2="57533" y2="49750"/>
                        <a14:foregroundMark x1="43067" y1="62063" x2="43067" y2="62063"/>
                        <a14:foregroundMark x1="37667" y1="55750" x2="37667" y2="55750"/>
                        <a14:foregroundMark x1="32333" y1="61063" x2="32333" y2="610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420" r="20471" b="19374"/>
          <a:stretch/>
        </p:blipFill>
        <p:spPr bwMode="auto">
          <a:xfrm>
            <a:off x="6268996" y="-519513"/>
            <a:ext cx="2866768" cy="447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55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B2C93-8AA0-48B8-9ACF-6510903678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YEAR 6 SPELLINGS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C96140-9441-4A5F-8FDF-8E2745645A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Spring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534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8CDD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2"/>
          <p:cNvSpPr txBox="1">
            <a:spLocks noGrp="1"/>
          </p:cNvSpPr>
          <p:nvPr>
            <p:ph type="ctrTitle" idx="4294967295"/>
          </p:nvPr>
        </p:nvSpPr>
        <p:spPr>
          <a:xfrm>
            <a:off x="583900" y="818633"/>
            <a:ext cx="95784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-GB" sz="9600"/>
              <a:t>Word workout</a:t>
            </a:r>
            <a:endParaRPr sz="9600"/>
          </a:p>
        </p:txBody>
      </p:sp>
      <p:pic>
        <p:nvPicPr>
          <p:cNvPr id="109" name="Google Shape;109;p12" descr="Fitness Cartoons by Ron Leishma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17456" y="132080"/>
            <a:ext cx="2361184" cy="2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73472" y="5435600"/>
            <a:ext cx="1008779" cy="107805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1" name="Google Shape;111;p12"/>
          <p:cNvGraphicFramePr/>
          <p:nvPr/>
        </p:nvGraphicFramePr>
        <p:xfrm>
          <a:off x="413926" y="2783828"/>
          <a:ext cx="11364165" cy="244857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451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2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2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72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28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fancy</a:t>
                      </a:r>
                      <a:endParaRPr sz="23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3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handkerchief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independent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lesson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limb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furious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hospitable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infer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license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misthought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gnome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hour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lessen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licence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300" b="1"/>
                        <a:t>nutritious </a:t>
                      </a:r>
                      <a:endParaRPr sz="2100" b="1"/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fa92701854_0_69"/>
          <p:cNvSpPr/>
          <p:nvPr/>
        </p:nvSpPr>
        <p:spPr>
          <a:xfrm>
            <a:off x="11151283" y="6186163"/>
            <a:ext cx="399700" cy="381648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gfa92701854_0_69"/>
          <p:cNvSpPr/>
          <p:nvPr/>
        </p:nvSpPr>
        <p:spPr>
          <a:xfrm rot="2466717">
            <a:off x="11457004" y="243226"/>
            <a:ext cx="555368" cy="53028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fa92701854_0_69"/>
          <p:cNvSpPr/>
          <p:nvPr/>
        </p:nvSpPr>
        <p:spPr>
          <a:xfrm rot="-1609245">
            <a:off x="139556" y="195650"/>
            <a:ext cx="399633" cy="381583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fa92701854_0_69"/>
          <p:cNvSpPr/>
          <p:nvPr/>
        </p:nvSpPr>
        <p:spPr>
          <a:xfrm rot="2926063">
            <a:off x="619110" y="5977505"/>
            <a:ext cx="299305" cy="285787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fa92701854_0_69"/>
          <p:cNvSpPr/>
          <p:nvPr/>
        </p:nvSpPr>
        <p:spPr>
          <a:xfrm rot="-1609158">
            <a:off x="10936321" y="379636"/>
            <a:ext cx="269643" cy="25746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fa92701854_0_69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fld id="{00000000-1234-1234-1234-123412341234}" type="slidenum">
              <a:rPr lang="en-GB" kern="0">
                <a:solidFill>
                  <a:srgbClr val="FFB600"/>
                </a:solidFill>
              </a:rPr>
              <a:pPr defTabSz="1219170"/>
              <a:t>7</a:t>
            </a:fld>
            <a:endParaRPr kern="0">
              <a:solidFill>
                <a:srgbClr val="FFB600"/>
              </a:solidFill>
            </a:endParaRPr>
          </a:p>
        </p:txBody>
      </p:sp>
      <p:graphicFrame>
        <p:nvGraphicFramePr>
          <p:cNvPr id="146" name="Google Shape;146;gfa92701854_0_69"/>
          <p:cNvGraphicFramePr/>
          <p:nvPr>
            <p:extLst/>
          </p:nvPr>
        </p:nvGraphicFramePr>
        <p:xfrm>
          <a:off x="687009" y="1167812"/>
          <a:ext cx="10864000" cy="148340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17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44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 dirty="0"/>
                        <a:t>obedient</a:t>
                      </a:r>
                      <a:endParaRPr sz="1900" u="none" strike="noStrike" cap="none" dirty="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practise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practice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preference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 dirty="0"/>
                        <a:t>repetitious</a:t>
                      </a:r>
                      <a:endParaRPr sz="1900" u="none" strike="noStrike" cap="none" dirty="0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4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ridiculous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seam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seem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stop-off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subtle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4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thorough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thumb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torturous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transference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 dirty="0"/>
                        <a:t>unofficial</a:t>
                      </a:r>
                      <a:endParaRPr sz="1900" u="none" strike="noStrike" cap="none" dirty="0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7" name="Google Shape;147;gfa92701854_0_69"/>
          <p:cNvSpPr txBox="1"/>
          <p:nvPr/>
        </p:nvSpPr>
        <p:spPr>
          <a:xfrm>
            <a:off x="603800" y="2924134"/>
            <a:ext cx="10947200" cy="86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defTabSz="1219170">
              <a:spcBef>
                <a:spcPts val="800"/>
              </a:spcBef>
              <a:buClr>
                <a:srgbClr val="000000"/>
              </a:buClr>
              <a:buSzPts val="2500"/>
            </a:pPr>
            <a:r>
              <a:rPr lang="en-GB" sz="3333" b="1" kern="0">
                <a:solidFill>
                  <a:srgbClr val="666666"/>
                </a:solidFill>
                <a:latin typeface="Raleway Thin"/>
                <a:ea typeface="Raleway Thin"/>
                <a:cs typeface="Raleway Thin"/>
                <a:sym typeface="Raleway Thin"/>
              </a:rPr>
              <a:t>Phonemes, Syllables &amp; Sound Associations</a:t>
            </a: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gfa92701854_0_69"/>
          <p:cNvSpPr txBox="1"/>
          <p:nvPr/>
        </p:nvSpPr>
        <p:spPr>
          <a:xfrm>
            <a:off x="1549567" y="3956268"/>
            <a:ext cx="4000000" cy="12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defTabSz="1219170">
              <a:buClr>
                <a:srgbClr val="000000"/>
              </a:buClr>
              <a:buSzPts val="2500"/>
            </a:pPr>
            <a:r>
              <a:rPr lang="en-GB" sz="3333" b="1" kern="0">
                <a:solidFill>
                  <a:srgbClr val="434343"/>
                </a:solidFill>
                <a:latin typeface="Raleway"/>
                <a:ea typeface="Raleway"/>
                <a:cs typeface="Raleway"/>
                <a:sym typeface="Raleway"/>
              </a:rPr>
              <a:t>thumb</a:t>
            </a:r>
            <a:endParaRPr sz="3333" b="1" kern="0">
              <a:solidFill>
                <a:srgbClr val="434343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algn="ctr" defTabSz="1219170">
              <a:buClr>
                <a:srgbClr val="000000"/>
              </a:buClr>
              <a:buSzPts val="2500"/>
            </a:pPr>
            <a:r>
              <a:rPr lang="en-GB" sz="3333" b="1" kern="0">
                <a:solidFill>
                  <a:srgbClr val="434343"/>
                </a:solidFill>
                <a:latin typeface="Raleway"/>
                <a:ea typeface="Raleway"/>
                <a:cs typeface="Raleway"/>
                <a:sym typeface="Raleway"/>
              </a:rPr>
              <a:t>subtle</a:t>
            </a:r>
            <a:endParaRPr sz="3333" b="1" kern="0">
              <a:solidFill>
                <a:srgbClr val="434343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9" name="Google Shape;149;gfa92701854_0_69"/>
          <p:cNvSpPr txBox="1"/>
          <p:nvPr/>
        </p:nvSpPr>
        <p:spPr>
          <a:xfrm>
            <a:off x="5664911" y="3683347"/>
            <a:ext cx="5356800" cy="16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spcBef>
                <a:spcPts val="800"/>
              </a:spcBef>
              <a:buClr>
                <a:srgbClr val="000000"/>
              </a:buClr>
              <a:buSzPts val="1600"/>
            </a:pPr>
            <a:r>
              <a:rPr lang="en-GB" sz="2133" b="1" kern="0">
                <a:solidFill>
                  <a:srgbClr val="B143C7"/>
                </a:solidFill>
                <a:latin typeface="Arial"/>
                <a:ea typeface="Arial"/>
                <a:cs typeface="Arial"/>
                <a:sym typeface="Arial"/>
              </a:rPr>
              <a:t>TRICK PART:</a:t>
            </a:r>
            <a:endParaRPr sz="2133" b="1" kern="0">
              <a:solidFill>
                <a:srgbClr val="B143C7"/>
              </a:solidFill>
              <a:latin typeface="Arial"/>
              <a:ea typeface="Arial"/>
              <a:cs typeface="Arial"/>
              <a:sym typeface="Arial"/>
            </a:endParaRPr>
          </a:p>
          <a:p>
            <a:pPr defTabSz="1219170">
              <a:spcBef>
                <a:spcPts val="800"/>
              </a:spcBef>
              <a:buClr>
                <a:srgbClr val="000000"/>
              </a:buClr>
              <a:buSzPts val="1600"/>
            </a:pPr>
            <a:endParaRPr sz="2133" b="1" kern="0">
              <a:solidFill>
                <a:srgbClr val="B143C7"/>
              </a:solidFill>
              <a:latin typeface="Arial"/>
              <a:cs typeface="Arial"/>
              <a:sym typeface="Arial"/>
            </a:endParaRPr>
          </a:p>
          <a:p>
            <a:pPr defTabSz="1219170">
              <a:spcBef>
                <a:spcPts val="800"/>
              </a:spcBef>
              <a:buClr>
                <a:srgbClr val="000000"/>
              </a:buClr>
              <a:buSzPts val="1600"/>
            </a:pPr>
            <a:r>
              <a:rPr lang="en-GB" sz="2133" b="1" kern="0">
                <a:solidFill>
                  <a:srgbClr val="B143C7"/>
                </a:solidFill>
                <a:latin typeface="Arial"/>
                <a:cs typeface="Arial"/>
                <a:sym typeface="Arial"/>
              </a:rPr>
              <a:t>Silent b</a:t>
            </a:r>
            <a:endParaRPr sz="2133" b="1" kern="0">
              <a:solidFill>
                <a:srgbClr val="B143C7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a92701854_0_187"/>
          <p:cNvSpPr/>
          <p:nvPr/>
        </p:nvSpPr>
        <p:spPr>
          <a:xfrm>
            <a:off x="11151283" y="6186163"/>
            <a:ext cx="399700" cy="381648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gfa92701854_0_187"/>
          <p:cNvSpPr/>
          <p:nvPr/>
        </p:nvSpPr>
        <p:spPr>
          <a:xfrm rot="2466717">
            <a:off x="11457004" y="243226"/>
            <a:ext cx="555368" cy="53028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fa92701854_0_187"/>
          <p:cNvSpPr/>
          <p:nvPr/>
        </p:nvSpPr>
        <p:spPr>
          <a:xfrm rot="-1609245">
            <a:off x="139556" y="195650"/>
            <a:ext cx="399633" cy="381583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gfa92701854_0_187"/>
          <p:cNvSpPr/>
          <p:nvPr/>
        </p:nvSpPr>
        <p:spPr>
          <a:xfrm rot="2926063">
            <a:off x="619110" y="5977505"/>
            <a:ext cx="299305" cy="285787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gfa92701854_0_187"/>
          <p:cNvSpPr/>
          <p:nvPr/>
        </p:nvSpPr>
        <p:spPr>
          <a:xfrm rot="-1609158">
            <a:off x="10936321" y="379636"/>
            <a:ext cx="269643" cy="25746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gfa92701854_0_187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fld id="{00000000-1234-1234-1234-123412341234}" type="slidenum">
              <a:rPr lang="en-GB" kern="0">
                <a:solidFill>
                  <a:srgbClr val="FFB600"/>
                </a:solidFill>
              </a:rPr>
              <a:pPr defTabSz="1219170"/>
              <a:t>8</a:t>
            </a:fld>
            <a:endParaRPr kern="0">
              <a:solidFill>
                <a:srgbClr val="FFB600"/>
              </a:solidFill>
            </a:endParaRPr>
          </a:p>
        </p:txBody>
      </p:sp>
      <p:graphicFrame>
        <p:nvGraphicFramePr>
          <p:cNvPr id="153" name="Google Shape;153;gfa92701854_0_187"/>
          <p:cNvGraphicFramePr/>
          <p:nvPr/>
        </p:nvGraphicFramePr>
        <p:xfrm>
          <a:off x="687009" y="1167812"/>
          <a:ext cx="10864000" cy="148340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17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44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unsocial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weather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witch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antisocial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breakthrough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4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waist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whether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wreck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autumn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bridle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4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waste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which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yacht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biscuit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2000"/>
                        <a:t>bridal</a:t>
                      </a:r>
                      <a:endParaRPr sz="1900" u="none" strike="noStrike" cap="none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4" name="Google Shape;154;gfa92701854_0_187"/>
          <p:cNvSpPr txBox="1"/>
          <p:nvPr/>
        </p:nvSpPr>
        <p:spPr>
          <a:xfrm>
            <a:off x="603800" y="2924134"/>
            <a:ext cx="10947200" cy="86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defTabSz="1219170">
              <a:spcBef>
                <a:spcPts val="800"/>
              </a:spcBef>
              <a:buClr>
                <a:srgbClr val="000000"/>
              </a:buClr>
              <a:buSzPts val="2500"/>
            </a:pPr>
            <a:r>
              <a:rPr lang="en-GB" sz="3333" b="1" kern="0">
                <a:solidFill>
                  <a:srgbClr val="666666"/>
                </a:solidFill>
                <a:latin typeface="Raleway Thin"/>
                <a:ea typeface="Raleway Thin"/>
                <a:cs typeface="Raleway Thin"/>
                <a:sym typeface="Raleway Thin"/>
              </a:rPr>
              <a:t>Phonemes, Syllables &amp; Sound Associations</a:t>
            </a: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gfa92701854_0_187"/>
          <p:cNvSpPr txBox="1"/>
          <p:nvPr/>
        </p:nvSpPr>
        <p:spPr>
          <a:xfrm>
            <a:off x="1549567" y="3956267"/>
            <a:ext cx="4000000" cy="2297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defTabSz="1219170">
              <a:buClr>
                <a:srgbClr val="000000"/>
              </a:buClr>
              <a:buSzPts val="2500"/>
            </a:pPr>
            <a:r>
              <a:rPr lang="en-GB" sz="3333" b="1" kern="0">
                <a:solidFill>
                  <a:srgbClr val="434343"/>
                </a:solidFill>
                <a:latin typeface="Raleway"/>
                <a:ea typeface="Raleway"/>
                <a:cs typeface="Raleway"/>
                <a:sym typeface="Raleway"/>
              </a:rPr>
              <a:t>wreck</a:t>
            </a:r>
            <a:endParaRPr sz="3333" b="1" kern="0">
              <a:solidFill>
                <a:srgbClr val="434343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algn="ctr" defTabSz="1219170">
              <a:buClr>
                <a:srgbClr val="000000"/>
              </a:buClr>
              <a:buSzPts val="2500"/>
            </a:pPr>
            <a:r>
              <a:rPr lang="en-GB" sz="3333" b="1" kern="0">
                <a:solidFill>
                  <a:srgbClr val="434343"/>
                </a:solidFill>
                <a:latin typeface="Raleway"/>
                <a:ea typeface="Raleway"/>
                <a:cs typeface="Raleway"/>
                <a:sym typeface="Raleway"/>
              </a:rPr>
              <a:t>autumn</a:t>
            </a:r>
            <a:endParaRPr sz="3333" b="1" kern="0">
              <a:solidFill>
                <a:srgbClr val="434343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algn="ctr" defTabSz="1219170">
              <a:buClr>
                <a:srgbClr val="000000"/>
              </a:buClr>
              <a:buSzPts val="2500"/>
            </a:pPr>
            <a:endParaRPr sz="3333" b="1" kern="0">
              <a:solidFill>
                <a:srgbClr val="434343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algn="ctr" defTabSz="1219170">
              <a:buClr>
                <a:srgbClr val="000000"/>
              </a:buClr>
              <a:buSzPts val="2500"/>
            </a:pPr>
            <a:r>
              <a:rPr lang="en-GB" sz="3333" b="1" kern="0">
                <a:solidFill>
                  <a:srgbClr val="434343"/>
                </a:solidFill>
                <a:latin typeface="Raleway"/>
                <a:ea typeface="Raleway"/>
                <a:cs typeface="Raleway"/>
                <a:sym typeface="Raleway"/>
              </a:rPr>
              <a:t>yacht</a:t>
            </a:r>
            <a:endParaRPr sz="3333" b="1" kern="0">
              <a:solidFill>
                <a:srgbClr val="434343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56" name="Google Shape;156;gfa92701854_0_187"/>
          <p:cNvSpPr txBox="1"/>
          <p:nvPr/>
        </p:nvSpPr>
        <p:spPr>
          <a:xfrm>
            <a:off x="5664911" y="3683347"/>
            <a:ext cx="5356800" cy="16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spcBef>
                <a:spcPts val="800"/>
              </a:spcBef>
              <a:buClr>
                <a:srgbClr val="000000"/>
              </a:buClr>
              <a:buSzPts val="1600"/>
            </a:pPr>
            <a:r>
              <a:rPr lang="en-GB" sz="2133" b="1" kern="0">
                <a:solidFill>
                  <a:srgbClr val="B143C7"/>
                </a:solidFill>
                <a:latin typeface="Arial"/>
                <a:ea typeface="Arial"/>
                <a:cs typeface="Arial"/>
                <a:sym typeface="Arial"/>
              </a:rPr>
              <a:t>TRICK PART:</a:t>
            </a:r>
            <a:endParaRPr sz="2133" b="1" kern="0">
              <a:solidFill>
                <a:srgbClr val="B143C7"/>
              </a:solidFill>
              <a:latin typeface="Arial"/>
              <a:ea typeface="Arial"/>
              <a:cs typeface="Arial"/>
              <a:sym typeface="Arial"/>
            </a:endParaRPr>
          </a:p>
          <a:p>
            <a:pPr defTabSz="1219170">
              <a:spcBef>
                <a:spcPts val="800"/>
              </a:spcBef>
              <a:buClr>
                <a:srgbClr val="000000"/>
              </a:buClr>
              <a:buSzPts val="1600"/>
            </a:pPr>
            <a:endParaRPr sz="2133" b="1" kern="0">
              <a:solidFill>
                <a:srgbClr val="B143C7"/>
              </a:solidFill>
              <a:latin typeface="Arial"/>
              <a:cs typeface="Arial"/>
              <a:sym typeface="Arial"/>
            </a:endParaRPr>
          </a:p>
          <a:p>
            <a:pPr defTabSz="1219170">
              <a:spcBef>
                <a:spcPts val="800"/>
              </a:spcBef>
              <a:buClr>
                <a:srgbClr val="000000"/>
              </a:buClr>
              <a:buSzPts val="1600"/>
            </a:pPr>
            <a:r>
              <a:rPr lang="en-GB" sz="2133" b="1" kern="0">
                <a:solidFill>
                  <a:srgbClr val="B143C7"/>
                </a:solidFill>
                <a:latin typeface="Arial"/>
                <a:cs typeface="Arial"/>
                <a:sym typeface="Arial"/>
              </a:rPr>
              <a:t>Silent letters</a:t>
            </a:r>
            <a:endParaRPr sz="2133" b="1" kern="0">
              <a:solidFill>
                <a:srgbClr val="B143C7"/>
              </a:solidFill>
              <a:latin typeface="Arial"/>
              <a:cs typeface="Arial"/>
              <a:sym typeface="Arial"/>
            </a:endParaRPr>
          </a:p>
          <a:p>
            <a:pPr defTabSz="1219170">
              <a:spcBef>
                <a:spcPts val="800"/>
              </a:spcBef>
              <a:buClr>
                <a:srgbClr val="000000"/>
              </a:buClr>
              <a:buSzPts val="1600"/>
            </a:pPr>
            <a:endParaRPr sz="2133" b="1" kern="0">
              <a:solidFill>
                <a:srgbClr val="B143C7"/>
              </a:solidFill>
              <a:latin typeface="Arial"/>
              <a:cs typeface="Arial"/>
              <a:sym typeface="Arial"/>
            </a:endParaRPr>
          </a:p>
          <a:p>
            <a:pPr defTabSz="1219170">
              <a:spcBef>
                <a:spcPts val="800"/>
              </a:spcBef>
              <a:buClr>
                <a:srgbClr val="000000"/>
              </a:buClr>
              <a:buSzPts val="1600"/>
            </a:pPr>
            <a:r>
              <a:rPr lang="en-GB" sz="2133" b="1" kern="0">
                <a:solidFill>
                  <a:srgbClr val="B143C7"/>
                </a:solidFill>
                <a:latin typeface="Arial"/>
                <a:cs typeface="Arial"/>
                <a:sym typeface="Arial"/>
              </a:rPr>
              <a:t>cht says /ot/</a:t>
            </a:r>
            <a:endParaRPr sz="2133" b="1" kern="0">
              <a:solidFill>
                <a:srgbClr val="B143C7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livia template">
  <a:themeElements>
    <a:clrScheme name="Custom 347">
      <a:dk1>
        <a:srgbClr val="434343"/>
      </a:dk1>
      <a:lt1>
        <a:srgbClr val="FFFFFF"/>
      </a:lt1>
      <a:dk2>
        <a:srgbClr val="666666"/>
      </a:dk2>
      <a:lt2>
        <a:srgbClr val="ECE9E6"/>
      </a:lt2>
      <a:accent1>
        <a:srgbClr val="FFB600"/>
      </a:accent1>
      <a:accent2>
        <a:srgbClr val="FF8400"/>
      </a:accent2>
      <a:accent3>
        <a:srgbClr val="FA5E5E"/>
      </a:accent3>
      <a:accent4>
        <a:srgbClr val="E42A87"/>
      </a:accent4>
      <a:accent5>
        <a:srgbClr val="B143C7"/>
      </a:accent5>
      <a:accent6>
        <a:srgbClr val="7241B4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livia template">
  <a:themeElements>
    <a:clrScheme name="Custom 347">
      <a:dk1>
        <a:srgbClr val="434343"/>
      </a:dk1>
      <a:lt1>
        <a:srgbClr val="FFFFFF"/>
      </a:lt1>
      <a:dk2>
        <a:srgbClr val="666666"/>
      </a:dk2>
      <a:lt2>
        <a:srgbClr val="ECE9E6"/>
      </a:lt2>
      <a:accent1>
        <a:srgbClr val="FFB600"/>
      </a:accent1>
      <a:accent2>
        <a:srgbClr val="FF8400"/>
      </a:accent2>
      <a:accent3>
        <a:srgbClr val="FA5E5E"/>
      </a:accent3>
      <a:accent4>
        <a:srgbClr val="E42A87"/>
      </a:accent4>
      <a:accent5>
        <a:srgbClr val="B143C7"/>
      </a:accent5>
      <a:accent6>
        <a:srgbClr val="7241B4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livia template">
  <a:themeElements>
    <a:clrScheme name="Custom 347">
      <a:dk1>
        <a:srgbClr val="434343"/>
      </a:dk1>
      <a:lt1>
        <a:srgbClr val="FFFFFF"/>
      </a:lt1>
      <a:dk2>
        <a:srgbClr val="666666"/>
      </a:dk2>
      <a:lt2>
        <a:srgbClr val="ECE9E6"/>
      </a:lt2>
      <a:accent1>
        <a:srgbClr val="FFB600"/>
      </a:accent1>
      <a:accent2>
        <a:srgbClr val="FF8400"/>
      </a:accent2>
      <a:accent3>
        <a:srgbClr val="FA5E5E"/>
      </a:accent3>
      <a:accent4>
        <a:srgbClr val="E42A87"/>
      </a:accent4>
      <a:accent5>
        <a:srgbClr val="B143C7"/>
      </a:accent5>
      <a:accent6>
        <a:srgbClr val="7241B4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5EB9C9329AD14685BE088921CB941C" ma:contentTypeVersion="18" ma:contentTypeDescription="Create a new document." ma:contentTypeScope="" ma:versionID="e0f7f5be2781f8f06ac9ae9df563e85a">
  <xsd:schema xmlns:xsd="http://www.w3.org/2001/XMLSchema" xmlns:xs="http://www.w3.org/2001/XMLSchema" xmlns:p="http://schemas.microsoft.com/office/2006/metadata/properties" xmlns:ns3="4e69d3f5-ae96-4501-9ea5-1183f7f182a5" xmlns:ns4="fcd6f2c5-5e5b-4bf2-a7ed-e9580f0fd084" targetNamespace="http://schemas.microsoft.com/office/2006/metadata/properties" ma:root="true" ma:fieldsID="8387cc3b0c87d5b45b6f22bc4e0789c8" ns3:_="" ns4:_="">
    <xsd:import namespace="4e69d3f5-ae96-4501-9ea5-1183f7f182a5"/>
    <xsd:import namespace="fcd6f2c5-5e5b-4bf2-a7ed-e9580f0fd0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69d3f5-ae96-4501-9ea5-1183f7f18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d6f2c5-5e5b-4bf2-a7ed-e9580f0fd08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e69d3f5-ae96-4501-9ea5-1183f7f182a5" xsi:nil="true"/>
  </documentManagement>
</p:properties>
</file>

<file path=customXml/itemProps1.xml><?xml version="1.0" encoding="utf-8"?>
<ds:datastoreItem xmlns:ds="http://schemas.openxmlformats.org/officeDocument/2006/customXml" ds:itemID="{4039D66D-82E7-4427-9FAE-B2F2DEB3D7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69d3f5-ae96-4501-9ea5-1183f7f182a5"/>
    <ds:schemaRef ds:uri="fcd6f2c5-5e5b-4bf2-a7ed-e9580f0fd0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48B182-6BC7-4649-A795-296F65BB5E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3B0C2A-2010-4186-85BC-3324F2B6BC69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4e69d3f5-ae96-4501-9ea5-1183f7f182a5"/>
    <ds:schemaRef ds:uri="fcd6f2c5-5e5b-4bf2-a7ed-e9580f0fd084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154</Words>
  <Application>Microsoft Office PowerPoint</Application>
  <PresentationFormat>Widescreen</PresentationFormat>
  <Paragraphs>119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Raleway</vt:lpstr>
      <vt:lpstr>Raleway Thin</vt:lpstr>
      <vt:lpstr>Office Theme</vt:lpstr>
      <vt:lpstr>1_Olivia template</vt:lpstr>
      <vt:lpstr>2_Olivia template</vt:lpstr>
      <vt:lpstr>Olivia template</vt:lpstr>
      <vt:lpstr>YEAR 5 SPELLINGS</vt:lpstr>
      <vt:lpstr>Spell it out</vt:lpstr>
      <vt:lpstr>Spell it out</vt:lpstr>
      <vt:lpstr>Spell it out</vt:lpstr>
      <vt:lpstr>YEAR 6 SPELLINGS</vt:lpstr>
      <vt:lpstr>Word workout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SPELLINGS</dc:title>
  <dc:creator>Tom Hazlewood</dc:creator>
  <cp:lastModifiedBy>Tom Hazlewood</cp:lastModifiedBy>
  <cp:revision>4</cp:revision>
  <dcterms:created xsi:type="dcterms:W3CDTF">2024-11-12T15:48:43Z</dcterms:created>
  <dcterms:modified xsi:type="dcterms:W3CDTF">2025-03-04T13:39:02Z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0x010100B25EB9C9329AD14685BE088921CB941C</vt:lpwstr>
  </property>
</Properties>
</file>