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7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171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324"/>
    <a:srgbClr val="C9E1B1"/>
    <a:srgbClr val="00A7E6"/>
    <a:srgbClr val="EF8217"/>
    <a:srgbClr val="EC6D76"/>
    <a:srgbClr val="F8CACA"/>
    <a:srgbClr val="4DB1E2"/>
    <a:srgbClr val="4DB1E3"/>
    <a:srgbClr val="AEDFF8"/>
    <a:srgbClr val="E95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44" y="78"/>
      </p:cViewPr>
      <p:guideLst>
        <p:guide pos="2857"/>
        <p:guide pos="340"/>
        <p:guide orient="horz" pos="3974"/>
        <p:guide pos="5171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44F1D6-13B0-4C78-BB7F-0108728247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FDFC0-314E-47F3-80A3-F9244B8520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7F756C-83ED-4B15-B6A6-3B6795032895}" type="datetimeFigureOut">
              <a:rPr lang="en-GB"/>
              <a:pPr>
                <a:defRPr/>
              </a:pPr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ABDB9-698B-4E70-A456-C6F18AD6F9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7A075-9411-44A0-8132-4F85280C46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E83F6-0454-4B6C-B666-32B6350D9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9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51974-D985-400F-A6C4-C43D287DD3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BFD2D-BF10-430C-BB36-F8F1B1D4AA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C9CD1B-ABA4-430E-980B-A2B22B38856A}" type="datetimeFigureOut">
              <a:rPr lang="en-GB"/>
              <a:pPr>
                <a:defRPr/>
              </a:pPr>
              <a:t>03/05/2020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E18CF3-D960-4AD8-9E9C-3ACF2F6299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1E8878-20C8-4832-B039-68FB351DD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C84C1-B003-491C-B2CC-2A0D3C4CB5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405A6-789A-44A9-8B1E-DC77C1BC8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68F2F8-D24E-4D7E-B346-ADF9D2FDA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B262C2-24A8-43BD-B7A4-D6BCF624F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BBB160E-137C-47D7-BC10-C71CC8BCDC1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4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5A2032E-DAD3-4C62-ABF0-F4AF7BBD2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F1E357-B396-4756-A3DE-E8E60E3A84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0903C9-6E15-479E-98F3-2DB0B9030B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5" r:id="rId2"/>
    <p:sldLayoutId id="214748379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8151" y="765175"/>
            <a:ext cx="8248650" cy="5327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133724" y="1346201"/>
            <a:ext cx="2876552" cy="42844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E2730505-8581-4423-A042-677C948B3393}"/>
              </a:ext>
            </a:extLst>
          </p:cNvPr>
          <p:cNvSpPr/>
          <p:nvPr/>
        </p:nvSpPr>
        <p:spPr>
          <a:xfrm>
            <a:off x="3703271" y="1817230"/>
            <a:ext cx="1737458" cy="419100"/>
          </a:xfrm>
          <a:prstGeom prst="rect">
            <a:avLst/>
          </a:prstGeom>
          <a:solidFill>
            <a:srgbClr val="F0811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Monday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C2C69EC6-03F8-4C0A-93DE-229DFB6E4C6C}"/>
              </a:ext>
            </a:extLst>
          </p:cNvPr>
          <p:cNvSpPr/>
          <p:nvPr/>
        </p:nvSpPr>
        <p:spPr>
          <a:xfrm>
            <a:off x="3703271" y="2538665"/>
            <a:ext cx="1737458" cy="419100"/>
          </a:xfrm>
          <a:prstGeom prst="rect">
            <a:avLst/>
          </a:prstGeom>
          <a:solidFill>
            <a:srgbClr val="EA6E7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Tuesday</a:t>
            </a: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D01D2A22-74DA-4FB8-A07E-1C0F5ECD4672}"/>
              </a:ext>
            </a:extLst>
          </p:cNvPr>
          <p:cNvSpPr/>
          <p:nvPr/>
        </p:nvSpPr>
        <p:spPr>
          <a:xfrm>
            <a:off x="3703271" y="3260100"/>
            <a:ext cx="1737458" cy="419100"/>
          </a:xfrm>
          <a:prstGeom prst="rect">
            <a:avLst/>
          </a:prstGeom>
          <a:solidFill>
            <a:srgbClr val="FAB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Wednesday</a:t>
            </a:r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30090FCF-2630-4076-B1D1-0222F8E2424C}"/>
              </a:ext>
            </a:extLst>
          </p:cNvPr>
          <p:cNvSpPr/>
          <p:nvPr/>
        </p:nvSpPr>
        <p:spPr>
          <a:xfrm>
            <a:off x="3703271" y="3981535"/>
            <a:ext cx="1737458" cy="419100"/>
          </a:xfrm>
          <a:prstGeom prst="rect">
            <a:avLst/>
          </a:prstGeom>
          <a:solidFill>
            <a:srgbClr val="6B9C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Thursday</a:t>
            </a:r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BB091D01-49F8-4733-ADAA-0BE8739314E2}"/>
              </a:ext>
            </a:extLst>
          </p:cNvPr>
          <p:cNvSpPr/>
          <p:nvPr/>
        </p:nvSpPr>
        <p:spPr>
          <a:xfrm>
            <a:off x="3703271" y="4702971"/>
            <a:ext cx="1737458" cy="420687"/>
          </a:xfrm>
          <a:prstGeom prst="rect">
            <a:avLst/>
          </a:prstGeom>
          <a:solidFill>
            <a:srgbClr val="A772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Friday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740491"/>
            <a:ext cx="2070100" cy="2070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238">
            <a:off x="870813" y="4096375"/>
            <a:ext cx="1031902" cy="17579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589">
            <a:off x="1587486" y="4070865"/>
            <a:ext cx="1127076" cy="1920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581">
            <a:off x="6120946" y="4989123"/>
            <a:ext cx="2200745" cy="794038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16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7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7">
            <a:extLst>
              <a:ext uri="{FF2B5EF4-FFF2-40B4-BE49-F238E27FC236}">
                <a16:creationId xmlns:a16="http://schemas.microsoft.com/office/drawing/2014/main" id="{7F1179DC-E347-455E-87E0-215AE9C2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189" y="506880"/>
            <a:ext cx="1273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 Monday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49A8405-78B5-4C32-8D8D-6664E72C4D62}"/>
              </a:ext>
            </a:extLst>
          </p:cNvPr>
          <p:cNvSpPr/>
          <p:nvPr/>
        </p:nvSpPr>
        <p:spPr>
          <a:xfrm>
            <a:off x="771525" y="526958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6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71585"/>
            <a:ext cx="34940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Write the first three common multiples of 3 and 8: </a:t>
            </a:r>
          </a:p>
        </p:txBody>
      </p:sp>
      <p:sp>
        <p:nvSpPr>
          <p:cNvPr id="173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95575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b="1" dirty="0"/>
              <a:t>Is Jamil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57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75230"/>
            <a:ext cx="3603907" cy="59298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Write four hundred and thirteen thousand and forty-seven in numerals.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6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37" y="1860375"/>
            <a:ext cx="1366143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413 047</a:t>
            </a:r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237" y="3275043"/>
            <a:ext cx="2794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37 091  + 1100  =   38 191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4112032"/>
            <a:ext cx="3603907" cy="58434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3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383931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780" y="4225110"/>
            <a:ext cx="211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39 800  -  900  = </a:t>
            </a:r>
          </a:p>
        </p:txBody>
      </p:sp>
      <p:sp>
        <p:nvSpPr>
          <p:cNvPr id="7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031" y="5534108"/>
            <a:ext cx="2670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8872  </a:t>
            </a:r>
            <a:r>
              <a:rPr lang="en-GB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b="1" dirty="0">
                <a:solidFill>
                  <a:schemeClr val="tx1"/>
                </a:solidFill>
              </a:rPr>
              <a:t>   8</a:t>
            </a:r>
            <a:r>
              <a:rPr lang="en-GB" b="1" dirty="0">
                <a:solidFill>
                  <a:sysClr val="windowText" lastClr="000000"/>
                </a:solidFill>
              </a:rPr>
              <a:t>    </a:t>
            </a:r>
            <a:r>
              <a:rPr lang="en-GB" altLang="en-US" b="1" dirty="0">
                <a:solidFill>
                  <a:schemeClr val="tx1"/>
                </a:solidFill>
              </a:rPr>
              <a:t>=    70 976</a:t>
            </a:r>
          </a:p>
        </p:txBody>
      </p:sp>
      <p:sp>
        <p:nvSpPr>
          <p:cNvPr id="7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84" y="1636422"/>
            <a:ext cx="1694987" cy="110060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13" y="3213006"/>
            <a:ext cx="786856" cy="458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0"/>
          <a:stretch/>
        </p:blipFill>
        <p:spPr>
          <a:xfrm>
            <a:off x="7151133" y="4608202"/>
            <a:ext cx="1177981" cy="1481916"/>
          </a:xfrm>
          <a:prstGeom prst="rect">
            <a:avLst/>
          </a:prstGeom>
        </p:spPr>
      </p:pic>
      <p:sp>
        <p:nvSpPr>
          <p:cNvPr id="11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number is hidden in these equivalent fractions? </a:t>
            </a:r>
          </a:p>
        </p:txBody>
      </p:sp>
      <p:sp>
        <p:nvSpPr>
          <p:cNvPr id="11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16" y="2835887"/>
            <a:ext cx="1208277" cy="1077985"/>
          </a:xfrm>
          <a:prstGeom prst="rect">
            <a:avLst/>
          </a:prstGeom>
        </p:spPr>
      </p:pic>
      <p:sp>
        <p:nvSpPr>
          <p:cNvPr id="122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882" y="2973019"/>
            <a:ext cx="1051936" cy="7340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200" b="1" dirty="0"/>
              <a:t>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81" y="2657816"/>
            <a:ext cx="1063725" cy="1250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35" y="2676631"/>
            <a:ext cx="1090121" cy="1251967"/>
          </a:xfrm>
          <a:prstGeom prst="rect">
            <a:avLst/>
          </a:prstGeom>
        </p:spPr>
      </p:pic>
      <p:sp>
        <p:nvSpPr>
          <p:cNvPr id="124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649" y="3213006"/>
            <a:ext cx="1051936" cy="7340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200" b="1" dirty="0"/>
              <a:t>48</a:t>
            </a:r>
          </a:p>
        </p:txBody>
      </p:sp>
      <p:sp>
        <p:nvSpPr>
          <p:cNvPr id="125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133" y="2973019"/>
            <a:ext cx="1051936" cy="7340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200" b="1" dirty="0"/>
              <a:t>72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307466" y="5263577"/>
            <a:ext cx="518821" cy="883883"/>
          </a:xfrm>
          <a:prstGeom prst="rect">
            <a:avLst/>
          </a:prstGeom>
        </p:spPr>
      </p:pic>
      <p:sp>
        <p:nvSpPr>
          <p:cNvPr id="128" name="Freeform 127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5400000">
            <a:off x="5625348" y="4006674"/>
            <a:ext cx="1177605" cy="2007636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846" h="708441">
                <a:moveTo>
                  <a:pt x="323043" y="705775"/>
                </a:moveTo>
                <a:cubicBezTo>
                  <a:pt x="182935" y="687976"/>
                  <a:pt x="-10851" y="622363"/>
                  <a:pt x="475" y="393548"/>
                </a:cubicBezTo>
                <a:cubicBezTo>
                  <a:pt x="11801" y="164733"/>
                  <a:pt x="220007" y="65156"/>
                  <a:pt x="463887" y="122328"/>
                </a:cubicBezTo>
                <a:lnTo>
                  <a:pt x="543854" y="146440"/>
                </a:lnTo>
                <a:lnTo>
                  <a:pt x="564867" y="82996"/>
                </a:lnTo>
                <a:cubicBezTo>
                  <a:pt x="560669" y="2246"/>
                  <a:pt x="541607" y="-5404"/>
                  <a:pt x="575491" y="2362"/>
                </a:cubicBezTo>
                <a:cubicBezTo>
                  <a:pt x="631131" y="65092"/>
                  <a:pt x="650431" y="94647"/>
                  <a:pt x="665391" y="153187"/>
                </a:cubicBezTo>
                <a:lnTo>
                  <a:pt x="673625" y="210838"/>
                </a:lnTo>
                <a:lnTo>
                  <a:pt x="699792" y="227086"/>
                </a:lnTo>
                <a:cubicBezTo>
                  <a:pt x="805690" y="303951"/>
                  <a:pt x="863335" y="405592"/>
                  <a:pt x="841124" y="500341"/>
                </a:cubicBezTo>
                <a:cubicBezTo>
                  <a:pt x="805585" y="651939"/>
                  <a:pt x="463151" y="723574"/>
                  <a:pt x="323043" y="705775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280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351" y="4664503"/>
            <a:ext cx="1564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b="1" dirty="0"/>
              <a:t>0.12 &lt; 0.06 because 1 &lt; 6. 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791776" y="1309341"/>
            <a:ext cx="1462510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</a:t>
            </a:r>
          </a:p>
        </p:txBody>
      </p:sp>
      <p:sp>
        <p:nvSpPr>
          <p:cNvPr id="13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58574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75456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29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33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17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28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6789125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59" y="133571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3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19" y="1256573"/>
            <a:ext cx="343241" cy="312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5725" y="4219538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 dirty="0"/>
              <a:t>38 900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221">
            <a:off x="3289623" y="4121607"/>
            <a:ext cx="603870" cy="612339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18229 -0.0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27" grpId="0" animBg="1"/>
      <p:bldP spid="57" grpId="0" animBg="1"/>
      <p:bldP spid="69" grpId="0" animBg="1"/>
      <p:bldP spid="72" grpId="0" animBg="1"/>
      <p:bldP spid="73" grpId="0" animBg="1"/>
      <p:bldP spid="79" grpId="0" animBg="1"/>
      <p:bldP spid="122" grpId="0"/>
      <p:bldP spid="124" grpId="0"/>
      <p:bldP spid="125" grpId="0"/>
      <p:bldP spid="13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7">
            <a:extLst>
              <a:ext uri="{FF2B5EF4-FFF2-40B4-BE49-F238E27FC236}">
                <a16:creationId xmlns:a16="http://schemas.microsoft.com/office/drawing/2014/main" id="{38DAC323-5513-47D0-A68A-357E33C3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908" y="506880"/>
            <a:ext cx="1295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 Tuesday</a:t>
            </a:r>
          </a:p>
        </p:txBody>
      </p:sp>
      <p:sp>
        <p:nvSpPr>
          <p:cNvPr id="1127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27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E0517F1-CD54-41DE-82FC-6DF4436EB565}"/>
              </a:ext>
            </a:extLst>
          </p:cNvPr>
          <p:cNvSpPr/>
          <p:nvPr/>
        </p:nvSpPr>
        <p:spPr>
          <a:xfrm>
            <a:off x="771525" y="527131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94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5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62060"/>
            <a:ext cx="34940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A shape has 2 more sides than a hexagon. What is it called?</a:t>
            </a:r>
          </a:p>
        </p:txBody>
      </p:sp>
      <p:sp>
        <p:nvSpPr>
          <p:cNvPr id="96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613159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b="1" dirty="0"/>
              <a:t>Is Saniya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99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65705"/>
            <a:ext cx="3603907" cy="1522009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is this number? </a:t>
            </a:r>
            <a:r>
              <a:rPr lang="en-GB" sz="1300" b="1" dirty="0"/>
              <a:t>CLXXIV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04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37" y="1860375"/>
            <a:ext cx="1366143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174</a:t>
            </a:r>
          </a:p>
        </p:txBody>
      </p:sp>
      <p:sp>
        <p:nvSpPr>
          <p:cNvPr id="105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816" y="3143143"/>
            <a:ext cx="2371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	1 8 9 2 6</a:t>
            </a:r>
            <a:br>
              <a:rPr lang="en-GB" altLang="en-US" sz="2400" b="1" dirty="0">
                <a:solidFill>
                  <a:schemeClr val="tx1"/>
                </a:solidFill>
              </a:rPr>
            </a:br>
            <a:r>
              <a:rPr lang="en-GB" altLang="en-US" sz="2400" b="1" dirty="0">
                <a:solidFill>
                  <a:schemeClr val="tx1"/>
                </a:solidFill>
              </a:rPr>
              <a:t>    +    </a:t>
            </a:r>
            <a:r>
              <a:rPr lang="en-GB" altLang="en-US" sz="2400" b="1" u="sng" dirty="0">
                <a:solidFill>
                  <a:schemeClr val="tx1"/>
                </a:solidFill>
              </a:rPr>
              <a:t>6 0 2 7 5</a:t>
            </a:r>
          </a:p>
        </p:txBody>
      </p:sp>
      <p:sp>
        <p:nvSpPr>
          <p:cNvPr id="107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1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56" y="5534108"/>
            <a:ext cx="2430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2005   </a:t>
            </a:r>
            <a:r>
              <a:rPr lang="en-GB" b="1" dirty="0">
                <a:solidFill>
                  <a:sysClr val="windowText" lastClr="000000"/>
                </a:solidFill>
              </a:rPr>
              <a:t>÷</a:t>
            </a:r>
            <a:r>
              <a:rPr lang="en-GB" altLang="en-US" b="1" dirty="0">
                <a:solidFill>
                  <a:schemeClr val="tx1"/>
                </a:solidFill>
              </a:rPr>
              <a:t>   5</a:t>
            </a:r>
            <a:r>
              <a:rPr lang="en-GB" b="1" dirty="0">
                <a:solidFill>
                  <a:sysClr val="windowText" lastClr="000000"/>
                </a:solidFill>
              </a:rPr>
              <a:t>    </a:t>
            </a:r>
            <a:r>
              <a:rPr lang="en-GB" altLang="en-US" b="1" dirty="0">
                <a:solidFill>
                  <a:schemeClr val="tx1"/>
                </a:solidFill>
              </a:rPr>
              <a:t>=    401</a:t>
            </a:r>
          </a:p>
        </p:txBody>
      </p:sp>
      <p:sp>
        <p:nvSpPr>
          <p:cNvPr id="11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87" y="1578913"/>
            <a:ext cx="1694987" cy="1100604"/>
          </a:xfrm>
          <a:prstGeom prst="rect">
            <a:avLst/>
          </a:prstGeom>
        </p:spPr>
      </p:pic>
      <p:sp>
        <p:nvSpPr>
          <p:cNvPr id="11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number is hidden in these equivalent fractions? </a:t>
            </a:r>
          </a:p>
        </p:txBody>
      </p:sp>
      <p:sp>
        <p:nvSpPr>
          <p:cNvPr id="11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429704" y="5292553"/>
            <a:ext cx="518821" cy="883883"/>
          </a:xfrm>
          <a:prstGeom prst="rect">
            <a:avLst/>
          </a:prstGeom>
        </p:spPr>
      </p:pic>
      <p:sp>
        <p:nvSpPr>
          <p:cNvPr id="125" name="Freeform 124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5400000">
            <a:off x="5650733" y="3635314"/>
            <a:ext cx="1177605" cy="2780322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3 w 845846"/>
              <a:gd name="connsiteY6" fmla="*/ 1658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  <a:gd name="connsiteX0" fmla="*/ 323043 w 845846"/>
              <a:gd name="connsiteY0" fmla="*/ 670140 h 672806"/>
              <a:gd name="connsiteX1" fmla="*/ 475 w 845846"/>
              <a:gd name="connsiteY1" fmla="*/ 357913 h 672806"/>
              <a:gd name="connsiteX2" fmla="*/ 463887 w 845846"/>
              <a:gd name="connsiteY2" fmla="*/ 86693 h 672806"/>
              <a:gd name="connsiteX3" fmla="*/ 543854 w 845846"/>
              <a:gd name="connsiteY3" fmla="*/ 110805 h 672806"/>
              <a:gd name="connsiteX4" fmla="*/ 564867 w 845846"/>
              <a:gd name="connsiteY4" fmla="*/ 47361 h 672806"/>
              <a:gd name="connsiteX5" fmla="*/ 607070 w 845846"/>
              <a:gd name="connsiteY5" fmla="*/ 19644 h 672806"/>
              <a:gd name="connsiteX6" fmla="*/ 665393 w 845846"/>
              <a:gd name="connsiteY6" fmla="*/ 130252 h 672806"/>
              <a:gd name="connsiteX7" fmla="*/ 673625 w 845846"/>
              <a:gd name="connsiteY7" fmla="*/ 175203 h 672806"/>
              <a:gd name="connsiteX8" fmla="*/ 699792 w 845846"/>
              <a:gd name="connsiteY8" fmla="*/ 191451 h 672806"/>
              <a:gd name="connsiteX9" fmla="*/ 841124 w 845846"/>
              <a:gd name="connsiteY9" fmla="*/ 464706 h 672806"/>
              <a:gd name="connsiteX10" fmla="*/ 323043 w 845846"/>
              <a:gd name="connsiteY10" fmla="*/ 670140 h 672806"/>
              <a:gd name="connsiteX0" fmla="*/ 323043 w 845846"/>
              <a:gd name="connsiteY0" fmla="*/ 666681 h 669347"/>
              <a:gd name="connsiteX1" fmla="*/ 475 w 845846"/>
              <a:gd name="connsiteY1" fmla="*/ 354454 h 669347"/>
              <a:gd name="connsiteX2" fmla="*/ 463887 w 845846"/>
              <a:gd name="connsiteY2" fmla="*/ 83234 h 669347"/>
              <a:gd name="connsiteX3" fmla="*/ 543854 w 845846"/>
              <a:gd name="connsiteY3" fmla="*/ 107346 h 669347"/>
              <a:gd name="connsiteX4" fmla="*/ 564869 w 845846"/>
              <a:gd name="connsiteY4" fmla="*/ 50252 h 669347"/>
              <a:gd name="connsiteX5" fmla="*/ 607070 w 845846"/>
              <a:gd name="connsiteY5" fmla="*/ 16185 h 669347"/>
              <a:gd name="connsiteX6" fmla="*/ 665393 w 845846"/>
              <a:gd name="connsiteY6" fmla="*/ 126793 h 669347"/>
              <a:gd name="connsiteX7" fmla="*/ 673625 w 845846"/>
              <a:gd name="connsiteY7" fmla="*/ 171744 h 669347"/>
              <a:gd name="connsiteX8" fmla="*/ 699792 w 845846"/>
              <a:gd name="connsiteY8" fmla="*/ 187992 h 669347"/>
              <a:gd name="connsiteX9" fmla="*/ 841124 w 845846"/>
              <a:gd name="connsiteY9" fmla="*/ 461247 h 669347"/>
              <a:gd name="connsiteX10" fmla="*/ 323043 w 845846"/>
              <a:gd name="connsiteY10" fmla="*/ 666681 h 66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846" h="669347">
                <a:moveTo>
                  <a:pt x="323043" y="666681"/>
                </a:moveTo>
                <a:cubicBezTo>
                  <a:pt x="182935" y="648882"/>
                  <a:pt x="-10851" y="583269"/>
                  <a:pt x="475" y="354454"/>
                </a:cubicBezTo>
                <a:cubicBezTo>
                  <a:pt x="11801" y="125639"/>
                  <a:pt x="220007" y="26062"/>
                  <a:pt x="463887" y="83234"/>
                </a:cubicBezTo>
                <a:lnTo>
                  <a:pt x="543854" y="107346"/>
                </a:lnTo>
                <a:lnTo>
                  <a:pt x="564869" y="50252"/>
                </a:lnTo>
                <a:cubicBezTo>
                  <a:pt x="560671" y="-30498"/>
                  <a:pt x="573186" y="8419"/>
                  <a:pt x="607070" y="16185"/>
                </a:cubicBezTo>
                <a:cubicBezTo>
                  <a:pt x="662710" y="78915"/>
                  <a:pt x="650433" y="68253"/>
                  <a:pt x="665393" y="126793"/>
                </a:cubicBezTo>
                <a:lnTo>
                  <a:pt x="673625" y="171744"/>
                </a:lnTo>
                <a:lnTo>
                  <a:pt x="699792" y="187992"/>
                </a:lnTo>
                <a:cubicBezTo>
                  <a:pt x="805690" y="264857"/>
                  <a:pt x="863335" y="366498"/>
                  <a:pt x="841124" y="461247"/>
                </a:cubicBezTo>
                <a:cubicBezTo>
                  <a:pt x="805585" y="612845"/>
                  <a:pt x="463151" y="684480"/>
                  <a:pt x="323043" y="66668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6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081" y="4589188"/>
            <a:ext cx="2284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b="1" dirty="0"/>
              <a:t>If I count on from 15 in steps of 8 I will say the number 528.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791776" y="1309341"/>
            <a:ext cx="1462510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3</a:t>
            </a: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58574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975456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29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9</a:t>
            </a:r>
          </a:p>
        </p:txBody>
      </p:sp>
      <p:sp>
        <p:nvSpPr>
          <p:cNvPr id="13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392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15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6789125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59" y="133571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35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18" y="1633955"/>
            <a:ext cx="343241" cy="312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85" y="4709520"/>
            <a:ext cx="1064225" cy="138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03" y="2704382"/>
            <a:ext cx="1183451" cy="1183451"/>
          </a:xfrm>
          <a:prstGeom prst="rect">
            <a:avLst/>
          </a:prstGeom>
        </p:spPr>
      </p:pic>
      <p:sp>
        <p:nvSpPr>
          <p:cNvPr id="13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09" y="3075102"/>
            <a:ext cx="1663928" cy="422405"/>
          </a:xfrm>
          <a:prstGeom prst="rect">
            <a:avLst/>
          </a:prstGeom>
          <a:noFill/>
          <a:ln w="25400">
            <a:solidFill>
              <a:srgbClr val="6A93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72000" rIns="108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An octagon</a:t>
            </a:r>
          </a:p>
        </p:txBody>
      </p:sp>
      <p:sp>
        <p:nvSpPr>
          <p:cNvPr id="141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502" y="3883586"/>
            <a:ext cx="22797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	</a:t>
            </a:r>
            <a:r>
              <a:rPr lang="en-GB" altLang="en-US" sz="2400" b="1" u="sng" dirty="0">
                <a:solidFill>
                  <a:schemeClr val="accent1">
                    <a:lumMod val="50000"/>
                  </a:schemeClr>
                </a:solidFill>
              </a:rPr>
              <a:t>7 9 2 0 1</a:t>
            </a:r>
            <a:br>
              <a:rPr lang="en-GB" alt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en-US" sz="2400" b="1" dirty="0">
                <a:solidFill>
                  <a:schemeClr val="accent1">
                    <a:lumMod val="50000"/>
                  </a:schemeClr>
                </a:solidFill>
              </a:rPr>
              <a:t>          1  1  1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08" y="3850203"/>
            <a:ext cx="1523750" cy="888071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18229 -0.0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94" grpId="0" animBg="1"/>
      <p:bldP spid="99" grpId="0" animBg="1"/>
      <p:bldP spid="104" grpId="0" animBg="1"/>
      <p:bldP spid="107" grpId="0" animBg="1"/>
      <p:bldP spid="112" grpId="0" animBg="1"/>
      <p:bldP spid="135" grpId="0" animBg="1"/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7">
            <a:extLst>
              <a:ext uri="{FF2B5EF4-FFF2-40B4-BE49-F238E27FC236}">
                <a16:creationId xmlns:a16="http://schemas.microsoft.com/office/drawing/2014/main" id="{6C3071DF-B09E-4B65-B744-091BE783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898" y="506880"/>
            <a:ext cx="15183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 Wednesday</a:t>
            </a:r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8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A7201880-6017-4710-896A-72855B797507}"/>
              </a:ext>
            </a:extLst>
          </p:cNvPr>
          <p:cNvSpPr/>
          <p:nvPr/>
        </p:nvSpPr>
        <p:spPr>
          <a:xfrm>
            <a:off x="771525" y="53592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90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3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71585"/>
            <a:ext cx="3494000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Complete this calculation:</a:t>
            </a:r>
          </a:p>
        </p:txBody>
      </p:sp>
      <p:sp>
        <p:nvSpPr>
          <p:cNvPr id="94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95575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b="1" dirty="0"/>
              <a:t>Is Jamil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03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75230"/>
            <a:ext cx="3603907" cy="59298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Round 12 674 to the nearest ten.</a:t>
            </a:r>
            <a:endParaRPr lang="en-GB" sz="13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0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37" y="1860375"/>
            <a:ext cx="1366143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12 670</a:t>
            </a:r>
          </a:p>
        </p:txBody>
      </p:sp>
      <p:sp>
        <p:nvSpPr>
          <p:cNvPr id="11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80" y="3275043"/>
            <a:ext cx="2856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26 940  + 600  =   27 540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4112032"/>
            <a:ext cx="3603907" cy="58434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3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383931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17" y="4225110"/>
            <a:ext cx="2182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10 000  -  2800  = </a:t>
            </a:r>
          </a:p>
        </p:txBody>
      </p:sp>
      <p:sp>
        <p:nvSpPr>
          <p:cNvPr id="11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031" y="5534108"/>
            <a:ext cx="2569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3563  </a:t>
            </a:r>
            <a:r>
              <a:rPr lang="en-GB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b="1" dirty="0">
                <a:solidFill>
                  <a:schemeClr val="tx1"/>
                </a:solidFill>
              </a:rPr>
              <a:t>   5</a:t>
            </a:r>
            <a:r>
              <a:rPr lang="en-GB" b="1" dirty="0">
                <a:solidFill>
                  <a:sysClr val="windowText" lastClr="000000"/>
                </a:solidFill>
              </a:rPr>
              <a:t>    </a:t>
            </a:r>
            <a:r>
              <a:rPr lang="en-GB" altLang="en-US" b="1" dirty="0">
                <a:solidFill>
                  <a:schemeClr val="tx1"/>
                </a:solidFill>
              </a:rPr>
              <a:t>=    17 815</a:t>
            </a:r>
          </a:p>
        </p:txBody>
      </p:sp>
      <p:sp>
        <p:nvSpPr>
          <p:cNvPr id="11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84" y="1619617"/>
            <a:ext cx="1694987" cy="110060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81" y="3176532"/>
            <a:ext cx="899055" cy="523987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0"/>
          <a:stretch/>
        </p:blipFill>
        <p:spPr>
          <a:xfrm>
            <a:off x="7151133" y="4608202"/>
            <a:ext cx="1177981" cy="1481916"/>
          </a:xfrm>
          <a:prstGeom prst="rect">
            <a:avLst/>
          </a:prstGeom>
        </p:spPr>
      </p:pic>
      <p:sp>
        <p:nvSpPr>
          <p:cNvPr id="123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Convert this mixed number into an improper fraction:</a:t>
            </a:r>
          </a:p>
        </p:txBody>
      </p:sp>
      <p:sp>
        <p:nvSpPr>
          <p:cNvPr id="12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307466" y="5263577"/>
            <a:ext cx="518821" cy="883883"/>
          </a:xfrm>
          <a:prstGeom prst="rect">
            <a:avLst/>
          </a:prstGeom>
        </p:spPr>
      </p:pic>
      <p:sp>
        <p:nvSpPr>
          <p:cNvPr id="133" name="Freeform 132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5400000">
            <a:off x="5549986" y="3870670"/>
            <a:ext cx="1177605" cy="2241384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846" h="708441">
                <a:moveTo>
                  <a:pt x="323043" y="705775"/>
                </a:moveTo>
                <a:cubicBezTo>
                  <a:pt x="182935" y="687976"/>
                  <a:pt x="-10851" y="622363"/>
                  <a:pt x="475" y="393548"/>
                </a:cubicBezTo>
                <a:cubicBezTo>
                  <a:pt x="11801" y="164733"/>
                  <a:pt x="220007" y="65156"/>
                  <a:pt x="463887" y="122328"/>
                </a:cubicBezTo>
                <a:lnTo>
                  <a:pt x="543854" y="146440"/>
                </a:lnTo>
                <a:lnTo>
                  <a:pt x="564867" y="82996"/>
                </a:lnTo>
                <a:cubicBezTo>
                  <a:pt x="560669" y="2246"/>
                  <a:pt x="541607" y="-5404"/>
                  <a:pt x="575491" y="2362"/>
                </a:cubicBezTo>
                <a:cubicBezTo>
                  <a:pt x="631131" y="65092"/>
                  <a:pt x="650431" y="94647"/>
                  <a:pt x="665391" y="153187"/>
                </a:cubicBezTo>
                <a:lnTo>
                  <a:pt x="673625" y="210838"/>
                </a:lnTo>
                <a:lnTo>
                  <a:pt x="699792" y="227086"/>
                </a:lnTo>
                <a:cubicBezTo>
                  <a:pt x="805690" y="303951"/>
                  <a:pt x="863335" y="405592"/>
                  <a:pt x="841124" y="500341"/>
                </a:cubicBezTo>
                <a:cubicBezTo>
                  <a:pt x="805585" y="651939"/>
                  <a:pt x="463151" y="723574"/>
                  <a:pt x="323043" y="705775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4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912" y="4528915"/>
            <a:ext cx="172511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600" b="1" dirty="0"/>
              <a:t>An angle measuring 205° is a reflex angle.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635869" y="1309341"/>
            <a:ext cx="1774324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</a:t>
            </a:r>
          </a:p>
        </p:txBody>
      </p:sp>
      <p:sp>
        <p:nvSpPr>
          <p:cNvPr id="13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58574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2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5975456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326" y="1297101"/>
            <a:ext cx="431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14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17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6789125" y="1603088"/>
            <a:ext cx="252603" cy="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59" y="133571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43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45" y="1356640"/>
            <a:ext cx="571083" cy="520060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3233126" y="4219538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 dirty="0"/>
              <a:t>7200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221">
            <a:off x="3289622" y="4103607"/>
            <a:ext cx="603870" cy="612339"/>
          </a:xfrm>
          <a:prstGeom prst="rect">
            <a:avLst/>
          </a:prstGeom>
        </p:spPr>
      </p:pic>
      <p:sp>
        <p:nvSpPr>
          <p:cNvPr id="14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920" y="1420411"/>
            <a:ext cx="24089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5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4703788" y="2670753"/>
            <a:ext cx="3596548" cy="1274998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1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71" y="3038864"/>
            <a:ext cx="3824279" cy="5955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200" b="1" dirty="0"/>
              <a:t>3.8  +  0.27  =  </a:t>
            </a:r>
            <a:r>
              <a:rPr lang="en-GB" sz="2200" b="1" dirty="0">
                <a:solidFill>
                  <a:schemeClr val="accent4">
                    <a:lumMod val="50000"/>
                  </a:schemeClr>
                </a:solidFill>
              </a:rPr>
              <a:t>5.37</a:t>
            </a:r>
            <a:r>
              <a:rPr lang="en-GB" sz="2200" b="1" dirty="0"/>
              <a:t>  -  1.3</a:t>
            </a: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17" y="2841284"/>
            <a:ext cx="721673" cy="848221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18229 -0.0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90" grpId="0" animBg="1"/>
      <p:bldP spid="103" grpId="0" animBg="1"/>
      <p:bldP spid="109" grpId="0" animBg="1"/>
      <p:bldP spid="113" grpId="0" animBg="1"/>
      <p:bldP spid="115" grpId="0" animBg="1"/>
      <p:bldP spid="119" grpId="0" animBg="1"/>
      <p:bldP spid="143" grpId="0" animBg="1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7">
            <a:extLst>
              <a:ext uri="{FF2B5EF4-FFF2-40B4-BE49-F238E27FC236}">
                <a16:creationId xmlns:a16="http://schemas.microsoft.com/office/drawing/2014/main" id="{69712812-92E5-4B47-85C9-FF054DA3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783" y="506880"/>
            <a:ext cx="1378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 Thursday</a:t>
            </a: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78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5382121-37EC-4E34-BC02-3454884258E2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30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62060"/>
            <a:ext cx="34940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Calculate the perimeter of this compound shape.</a:t>
            </a:r>
          </a:p>
        </p:txBody>
      </p:sp>
      <p:sp>
        <p:nvSpPr>
          <p:cNvPr id="132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613159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b="1" dirty="0"/>
              <a:t>Is Saniya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38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65705"/>
            <a:ext cx="3603907" cy="1522009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Count forwards in steps of 100 from 3862. What are the first three numbers?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4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06" y="1868834"/>
            <a:ext cx="850780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3962</a:t>
            </a:r>
          </a:p>
        </p:txBody>
      </p:sp>
      <p:sp>
        <p:nvSpPr>
          <p:cNvPr id="15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86" y="3284114"/>
            <a:ext cx="2318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	6 5 9 9 6</a:t>
            </a:r>
            <a:br>
              <a:rPr lang="en-GB" altLang="en-US" sz="2400" b="1" dirty="0">
                <a:solidFill>
                  <a:schemeClr val="tx1"/>
                </a:solidFill>
              </a:rPr>
            </a:br>
            <a:r>
              <a:rPr lang="en-GB" altLang="en-US" sz="2400" b="1" dirty="0">
                <a:solidFill>
                  <a:schemeClr val="tx1"/>
                </a:solidFill>
              </a:rPr>
              <a:t>    -     </a:t>
            </a:r>
            <a:r>
              <a:rPr lang="en-GB" altLang="en-US" sz="2400" b="1" u="sng" dirty="0">
                <a:solidFill>
                  <a:schemeClr val="tx1"/>
                </a:solidFill>
              </a:rPr>
              <a:t>2 8 8 9 9</a:t>
            </a:r>
          </a:p>
        </p:txBody>
      </p:sp>
      <p:sp>
        <p:nvSpPr>
          <p:cNvPr id="15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56" y="5534108"/>
            <a:ext cx="2361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6461   </a:t>
            </a:r>
            <a:r>
              <a:rPr lang="en-GB" b="1" dirty="0">
                <a:solidFill>
                  <a:sysClr val="windowText" lastClr="000000"/>
                </a:solidFill>
              </a:rPr>
              <a:t>÷</a:t>
            </a:r>
            <a:r>
              <a:rPr lang="en-GB" altLang="en-US" b="1" dirty="0">
                <a:solidFill>
                  <a:schemeClr val="tx1"/>
                </a:solidFill>
              </a:rPr>
              <a:t>   7</a:t>
            </a:r>
            <a:r>
              <a:rPr lang="en-GB" b="1" dirty="0">
                <a:solidFill>
                  <a:sysClr val="windowText" lastClr="000000"/>
                </a:solidFill>
              </a:rPr>
              <a:t>    </a:t>
            </a:r>
            <a:r>
              <a:rPr lang="en-GB" altLang="en-US" b="1" dirty="0">
                <a:solidFill>
                  <a:schemeClr val="tx1"/>
                </a:solidFill>
              </a:rPr>
              <a:t>=    923</a:t>
            </a:r>
          </a:p>
        </p:txBody>
      </p:sp>
      <p:sp>
        <p:nvSpPr>
          <p:cNvPr id="154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5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the </a:t>
            </a:r>
            <a:r>
              <a:rPr lang="en-GB" sz="1300" b="1" dirty="0"/>
              <a:t>greater than </a:t>
            </a:r>
            <a:r>
              <a:rPr lang="en-GB" sz="1300" dirty="0"/>
              <a:t>or </a:t>
            </a:r>
            <a:r>
              <a:rPr lang="en-GB" sz="1300" b="1" dirty="0"/>
              <a:t>less than</a:t>
            </a:r>
            <a:r>
              <a:rPr lang="en-GB" sz="1300" dirty="0"/>
              <a:t> symbols to compare these fractions:</a:t>
            </a:r>
          </a:p>
        </p:txBody>
      </p:sp>
      <p:sp>
        <p:nvSpPr>
          <p:cNvPr id="15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429704" y="5292553"/>
            <a:ext cx="518821" cy="883883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6565500" y="1309341"/>
            <a:ext cx="1462510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6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884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3</a:t>
            </a:r>
          </a:p>
        </p:txBody>
      </p:sp>
      <p:sp>
        <p:nvSpPr>
          <p:cNvPr id="16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884" y="158574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6749180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553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</a:t>
            </a:r>
          </a:p>
        </p:txBody>
      </p:sp>
      <p:sp>
        <p:nvSpPr>
          <p:cNvPr id="16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116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2</a:t>
            </a:r>
          </a:p>
        </p:txBody>
      </p:sp>
      <p:cxnSp>
        <p:nvCxnSpPr>
          <p:cNvPr id="169" name="Straight Connector 168"/>
          <p:cNvCxnSpPr/>
          <p:nvPr/>
        </p:nvCxnSpPr>
        <p:spPr>
          <a:xfrm>
            <a:off x="7562849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591" y="133571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&lt;</a:t>
            </a:r>
          </a:p>
        </p:txBody>
      </p:sp>
      <p:sp>
        <p:nvSpPr>
          <p:cNvPr id="171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30" y="1413382"/>
            <a:ext cx="433099" cy="394404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85" y="4709520"/>
            <a:ext cx="1064225" cy="1383333"/>
          </a:xfrm>
          <a:prstGeom prst="rect">
            <a:avLst/>
          </a:prstGeom>
        </p:spPr>
      </p:pic>
      <p:sp>
        <p:nvSpPr>
          <p:cNvPr id="175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151" y="2541768"/>
            <a:ext cx="1148030" cy="4224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72000" rIns="108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32.8 m</a:t>
            </a:r>
          </a:p>
        </p:txBody>
      </p:sp>
      <p:sp>
        <p:nvSpPr>
          <p:cNvPr id="17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105" y="4024557"/>
            <a:ext cx="21242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	</a:t>
            </a:r>
            <a:r>
              <a:rPr lang="en-GB" altLang="en-US" sz="2400" b="1" u="sng" dirty="0">
                <a:solidFill>
                  <a:schemeClr val="accent1">
                    <a:lumMod val="50000"/>
                  </a:schemeClr>
                </a:solidFill>
              </a:rPr>
              <a:t>3 7 0 9 7</a:t>
            </a:r>
            <a:br>
              <a:rPr lang="en-GB" alt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en-US" sz="2400" b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84" y="3919218"/>
            <a:ext cx="1198222" cy="698347"/>
          </a:xfrm>
          <a:prstGeom prst="rect">
            <a:avLst/>
          </a:prstGeom>
        </p:spPr>
      </p:pic>
      <p:sp>
        <p:nvSpPr>
          <p:cNvPr id="179" name="Freeform 178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6374185">
            <a:off x="6349939" y="4096044"/>
            <a:ext cx="1135493" cy="1469830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81958 w 892613"/>
              <a:gd name="connsiteY0" fmla="*/ 665280 h 684230"/>
              <a:gd name="connsiteX1" fmla="*/ 4722 w 892613"/>
              <a:gd name="connsiteY1" fmla="*/ 287268 h 684230"/>
              <a:gd name="connsiteX2" fmla="*/ 510654 w 892613"/>
              <a:gd name="connsiteY2" fmla="*/ 116293 h 684230"/>
              <a:gd name="connsiteX3" fmla="*/ 590621 w 892613"/>
              <a:gd name="connsiteY3" fmla="*/ 140405 h 684230"/>
              <a:gd name="connsiteX4" fmla="*/ 611634 w 892613"/>
              <a:gd name="connsiteY4" fmla="*/ 76961 h 684230"/>
              <a:gd name="connsiteX5" fmla="*/ 749343 w 892613"/>
              <a:gd name="connsiteY5" fmla="*/ 3124 h 684230"/>
              <a:gd name="connsiteX6" fmla="*/ 712158 w 892613"/>
              <a:gd name="connsiteY6" fmla="*/ 147152 h 684230"/>
              <a:gd name="connsiteX7" fmla="*/ 720392 w 892613"/>
              <a:gd name="connsiteY7" fmla="*/ 204803 h 684230"/>
              <a:gd name="connsiteX8" fmla="*/ 746559 w 892613"/>
              <a:gd name="connsiteY8" fmla="*/ 221051 h 684230"/>
              <a:gd name="connsiteX9" fmla="*/ 887891 w 892613"/>
              <a:gd name="connsiteY9" fmla="*/ 494306 h 684230"/>
              <a:gd name="connsiteX10" fmla="*/ 381958 w 892613"/>
              <a:gd name="connsiteY10" fmla="*/ 665280 h 684230"/>
              <a:gd name="connsiteX0" fmla="*/ 381958 w 892613"/>
              <a:gd name="connsiteY0" fmla="*/ 665280 h 684230"/>
              <a:gd name="connsiteX1" fmla="*/ 4722 w 892613"/>
              <a:gd name="connsiteY1" fmla="*/ 287268 h 684230"/>
              <a:gd name="connsiteX2" fmla="*/ 510654 w 892613"/>
              <a:gd name="connsiteY2" fmla="*/ 116293 h 684230"/>
              <a:gd name="connsiteX3" fmla="*/ 590621 w 892613"/>
              <a:gd name="connsiteY3" fmla="*/ 140405 h 684230"/>
              <a:gd name="connsiteX4" fmla="*/ 611634 w 892613"/>
              <a:gd name="connsiteY4" fmla="*/ 76961 h 684230"/>
              <a:gd name="connsiteX5" fmla="*/ 749343 w 892613"/>
              <a:gd name="connsiteY5" fmla="*/ 3124 h 684230"/>
              <a:gd name="connsiteX6" fmla="*/ 777338 w 892613"/>
              <a:gd name="connsiteY6" fmla="*/ 141265 h 684230"/>
              <a:gd name="connsiteX7" fmla="*/ 720392 w 892613"/>
              <a:gd name="connsiteY7" fmla="*/ 204803 h 684230"/>
              <a:gd name="connsiteX8" fmla="*/ 746559 w 892613"/>
              <a:gd name="connsiteY8" fmla="*/ 221051 h 684230"/>
              <a:gd name="connsiteX9" fmla="*/ 887891 w 892613"/>
              <a:gd name="connsiteY9" fmla="*/ 494306 h 684230"/>
              <a:gd name="connsiteX10" fmla="*/ 381958 w 892613"/>
              <a:gd name="connsiteY10" fmla="*/ 665280 h 684230"/>
              <a:gd name="connsiteX0" fmla="*/ 381958 w 892613"/>
              <a:gd name="connsiteY0" fmla="*/ 663865 h 682815"/>
              <a:gd name="connsiteX1" fmla="*/ 4722 w 892613"/>
              <a:gd name="connsiteY1" fmla="*/ 285853 h 682815"/>
              <a:gd name="connsiteX2" fmla="*/ 510654 w 892613"/>
              <a:gd name="connsiteY2" fmla="*/ 114878 h 682815"/>
              <a:gd name="connsiteX3" fmla="*/ 590621 w 892613"/>
              <a:gd name="connsiteY3" fmla="*/ 138990 h 682815"/>
              <a:gd name="connsiteX4" fmla="*/ 678237 w 892613"/>
              <a:gd name="connsiteY4" fmla="*/ 91504 h 682815"/>
              <a:gd name="connsiteX5" fmla="*/ 749343 w 892613"/>
              <a:gd name="connsiteY5" fmla="*/ 1709 h 682815"/>
              <a:gd name="connsiteX6" fmla="*/ 777338 w 892613"/>
              <a:gd name="connsiteY6" fmla="*/ 139850 h 682815"/>
              <a:gd name="connsiteX7" fmla="*/ 720392 w 892613"/>
              <a:gd name="connsiteY7" fmla="*/ 203388 h 682815"/>
              <a:gd name="connsiteX8" fmla="*/ 746559 w 892613"/>
              <a:gd name="connsiteY8" fmla="*/ 219636 h 682815"/>
              <a:gd name="connsiteX9" fmla="*/ 887891 w 892613"/>
              <a:gd name="connsiteY9" fmla="*/ 492891 h 682815"/>
              <a:gd name="connsiteX10" fmla="*/ 381958 w 892613"/>
              <a:gd name="connsiteY10" fmla="*/ 663865 h 682815"/>
              <a:gd name="connsiteX0" fmla="*/ 381958 w 892613"/>
              <a:gd name="connsiteY0" fmla="*/ 663865 h 682815"/>
              <a:gd name="connsiteX1" fmla="*/ 4722 w 892613"/>
              <a:gd name="connsiteY1" fmla="*/ 285853 h 682815"/>
              <a:gd name="connsiteX2" fmla="*/ 510654 w 892613"/>
              <a:gd name="connsiteY2" fmla="*/ 114878 h 682815"/>
              <a:gd name="connsiteX3" fmla="*/ 590621 w 892613"/>
              <a:gd name="connsiteY3" fmla="*/ 138990 h 682815"/>
              <a:gd name="connsiteX4" fmla="*/ 678237 w 892613"/>
              <a:gd name="connsiteY4" fmla="*/ 91504 h 682815"/>
              <a:gd name="connsiteX5" fmla="*/ 749343 w 892613"/>
              <a:gd name="connsiteY5" fmla="*/ 1709 h 682815"/>
              <a:gd name="connsiteX6" fmla="*/ 777338 w 892613"/>
              <a:gd name="connsiteY6" fmla="*/ 139850 h 682815"/>
              <a:gd name="connsiteX7" fmla="*/ 720392 w 892613"/>
              <a:gd name="connsiteY7" fmla="*/ 203388 h 682815"/>
              <a:gd name="connsiteX8" fmla="*/ 746559 w 892613"/>
              <a:gd name="connsiteY8" fmla="*/ 219636 h 682815"/>
              <a:gd name="connsiteX9" fmla="*/ 887891 w 892613"/>
              <a:gd name="connsiteY9" fmla="*/ 492891 h 682815"/>
              <a:gd name="connsiteX10" fmla="*/ 381958 w 892613"/>
              <a:gd name="connsiteY10" fmla="*/ 663865 h 682815"/>
              <a:gd name="connsiteX0" fmla="*/ 381958 w 892613"/>
              <a:gd name="connsiteY0" fmla="*/ 662926 h 681876"/>
              <a:gd name="connsiteX1" fmla="*/ 4722 w 892613"/>
              <a:gd name="connsiteY1" fmla="*/ 284914 h 681876"/>
              <a:gd name="connsiteX2" fmla="*/ 510654 w 892613"/>
              <a:gd name="connsiteY2" fmla="*/ 113939 h 681876"/>
              <a:gd name="connsiteX3" fmla="*/ 590621 w 892613"/>
              <a:gd name="connsiteY3" fmla="*/ 138051 h 681876"/>
              <a:gd name="connsiteX4" fmla="*/ 678237 w 892613"/>
              <a:gd name="connsiteY4" fmla="*/ 90565 h 681876"/>
              <a:gd name="connsiteX5" fmla="*/ 749343 w 892613"/>
              <a:gd name="connsiteY5" fmla="*/ 770 h 681876"/>
              <a:gd name="connsiteX6" fmla="*/ 777338 w 892613"/>
              <a:gd name="connsiteY6" fmla="*/ 138911 h 681876"/>
              <a:gd name="connsiteX7" fmla="*/ 720392 w 892613"/>
              <a:gd name="connsiteY7" fmla="*/ 202449 h 681876"/>
              <a:gd name="connsiteX8" fmla="*/ 746559 w 892613"/>
              <a:gd name="connsiteY8" fmla="*/ 218697 h 681876"/>
              <a:gd name="connsiteX9" fmla="*/ 887891 w 892613"/>
              <a:gd name="connsiteY9" fmla="*/ 491952 h 681876"/>
              <a:gd name="connsiteX10" fmla="*/ 381958 w 892613"/>
              <a:gd name="connsiteY10" fmla="*/ 662926 h 68187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78237 w 892613"/>
              <a:gd name="connsiteY4" fmla="*/ 89795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62156 h 681106"/>
              <a:gd name="connsiteX1" fmla="*/ 4722 w 892613"/>
              <a:gd name="connsiteY1" fmla="*/ 284144 h 681106"/>
              <a:gd name="connsiteX2" fmla="*/ 510654 w 892613"/>
              <a:gd name="connsiteY2" fmla="*/ 113169 h 681106"/>
              <a:gd name="connsiteX3" fmla="*/ 590621 w 892613"/>
              <a:gd name="connsiteY3" fmla="*/ 137281 h 681106"/>
              <a:gd name="connsiteX4" fmla="*/ 684744 w 892613"/>
              <a:gd name="connsiteY4" fmla="*/ 90446 h 681106"/>
              <a:gd name="connsiteX5" fmla="*/ 749343 w 892613"/>
              <a:gd name="connsiteY5" fmla="*/ 0 h 681106"/>
              <a:gd name="connsiteX6" fmla="*/ 777338 w 892613"/>
              <a:gd name="connsiteY6" fmla="*/ 138141 h 681106"/>
              <a:gd name="connsiteX7" fmla="*/ 720392 w 892613"/>
              <a:gd name="connsiteY7" fmla="*/ 201679 h 681106"/>
              <a:gd name="connsiteX8" fmla="*/ 746559 w 892613"/>
              <a:gd name="connsiteY8" fmla="*/ 217927 h 681106"/>
              <a:gd name="connsiteX9" fmla="*/ 887891 w 892613"/>
              <a:gd name="connsiteY9" fmla="*/ 491182 h 681106"/>
              <a:gd name="connsiteX10" fmla="*/ 381958 w 892613"/>
              <a:gd name="connsiteY10" fmla="*/ 662156 h 681106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84744 w 892613"/>
              <a:gd name="connsiteY4" fmla="*/ 88109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84744 w 892613"/>
              <a:gd name="connsiteY4" fmla="*/ 88109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708202 w 892613"/>
              <a:gd name="connsiteY4" fmla="*/ 91783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590621 w 892613"/>
              <a:gd name="connsiteY3" fmla="*/ 134944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77338 w 892613"/>
              <a:gd name="connsiteY6" fmla="*/ 135804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0750 w 892613"/>
              <a:gd name="connsiteY6" fmla="*/ 118985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0750 w 892613"/>
              <a:gd name="connsiteY6" fmla="*/ 118985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1958 w 892613"/>
              <a:gd name="connsiteY0" fmla="*/ 659819 h 678769"/>
              <a:gd name="connsiteX1" fmla="*/ 4722 w 892613"/>
              <a:gd name="connsiteY1" fmla="*/ 281807 h 678769"/>
              <a:gd name="connsiteX2" fmla="*/ 510654 w 892613"/>
              <a:gd name="connsiteY2" fmla="*/ 110832 h 678769"/>
              <a:gd name="connsiteX3" fmla="*/ 610997 w 892613"/>
              <a:gd name="connsiteY3" fmla="*/ 119707 h 678769"/>
              <a:gd name="connsiteX4" fmla="*/ 697417 w 892613"/>
              <a:gd name="connsiteY4" fmla="*/ 76088 h 678769"/>
              <a:gd name="connsiteX5" fmla="*/ 719549 w 892613"/>
              <a:gd name="connsiteY5" fmla="*/ 0 h 678769"/>
              <a:gd name="connsiteX6" fmla="*/ 791777 w 892613"/>
              <a:gd name="connsiteY6" fmla="*/ 108458 h 678769"/>
              <a:gd name="connsiteX7" fmla="*/ 720392 w 892613"/>
              <a:gd name="connsiteY7" fmla="*/ 199342 h 678769"/>
              <a:gd name="connsiteX8" fmla="*/ 746559 w 892613"/>
              <a:gd name="connsiteY8" fmla="*/ 215590 h 678769"/>
              <a:gd name="connsiteX9" fmla="*/ 887891 w 892613"/>
              <a:gd name="connsiteY9" fmla="*/ 488845 h 678769"/>
              <a:gd name="connsiteX10" fmla="*/ 381958 w 892613"/>
              <a:gd name="connsiteY10" fmla="*/ 659819 h 678769"/>
              <a:gd name="connsiteX0" fmla="*/ 380527 w 919242"/>
              <a:gd name="connsiteY0" fmla="*/ 659819 h 684488"/>
              <a:gd name="connsiteX1" fmla="*/ 3291 w 919242"/>
              <a:gd name="connsiteY1" fmla="*/ 281807 h 684488"/>
              <a:gd name="connsiteX2" fmla="*/ 509223 w 919242"/>
              <a:gd name="connsiteY2" fmla="*/ 110832 h 684488"/>
              <a:gd name="connsiteX3" fmla="*/ 609566 w 919242"/>
              <a:gd name="connsiteY3" fmla="*/ 119707 h 684488"/>
              <a:gd name="connsiteX4" fmla="*/ 695986 w 919242"/>
              <a:gd name="connsiteY4" fmla="*/ 76088 h 684488"/>
              <a:gd name="connsiteX5" fmla="*/ 718118 w 919242"/>
              <a:gd name="connsiteY5" fmla="*/ 0 h 684488"/>
              <a:gd name="connsiteX6" fmla="*/ 790346 w 919242"/>
              <a:gd name="connsiteY6" fmla="*/ 108458 h 684488"/>
              <a:gd name="connsiteX7" fmla="*/ 718961 w 919242"/>
              <a:gd name="connsiteY7" fmla="*/ 199342 h 684488"/>
              <a:gd name="connsiteX8" fmla="*/ 745128 w 919242"/>
              <a:gd name="connsiteY8" fmla="*/ 215590 h 684488"/>
              <a:gd name="connsiteX9" fmla="*/ 915751 w 919242"/>
              <a:gd name="connsiteY9" fmla="*/ 548721 h 684488"/>
              <a:gd name="connsiteX10" fmla="*/ 380527 w 919242"/>
              <a:gd name="connsiteY10" fmla="*/ 659819 h 684488"/>
              <a:gd name="connsiteX0" fmla="*/ 427571 w 916385"/>
              <a:gd name="connsiteY0" fmla="*/ 703008 h 719022"/>
              <a:gd name="connsiteX1" fmla="*/ 434 w 916385"/>
              <a:gd name="connsiteY1" fmla="*/ 281807 h 719022"/>
              <a:gd name="connsiteX2" fmla="*/ 506366 w 916385"/>
              <a:gd name="connsiteY2" fmla="*/ 110832 h 719022"/>
              <a:gd name="connsiteX3" fmla="*/ 606709 w 916385"/>
              <a:gd name="connsiteY3" fmla="*/ 119707 h 719022"/>
              <a:gd name="connsiteX4" fmla="*/ 693129 w 916385"/>
              <a:gd name="connsiteY4" fmla="*/ 76088 h 719022"/>
              <a:gd name="connsiteX5" fmla="*/ 715261 w 916385"/>
              <a:gd name="connsiteY5" fmla="*/ 0 h 719022"/>
              <a:gd name="connsiteX6" fmla="*/ 787489 w 916385"/>
              <a:gd name="connsiteY6" fmla="*/ 108458 h 719022"/>
              <a:gd name="connsiteX7" fmla="*/ 716104 w 916385"/>
              <a:gd name="connsiteY7" fmla="*/ 199342 h 719022"/>
              <a:gd name="connsiteX8" fmla="*/ 742271 w 916385"/>
              <a:gd name="connsiteY8" fmla="*/ 215590 h 719022"/>
              <a:gd name="connsiteX9" fmla="*/ 912894 w 916385"/>
              <a:gd name="connsiteY9" fmla="*/ 548721 h 719022"/>
              <a:gd name="connsiteX10" fmla="*/ 427571 w 916385"/>
              <a:gd name="connsiteY10" fmla="*/ 703008 h 719022"/>
              <a:gd name="connsiteX0" fmla="*/ 376826 w 917304"/>
              <a:gd name="connsiteY0" fmla="*/ 652539 h 679263"/>
              <a:gd name="connsiteX1" fmla="*/ 1353 w 917304"/>
              <a:gd name="connsiteY1" fmla="*/ 281807 h 679263"/>
              <a:gd name="connsiteX2" fmla="*/ 507285 w 917304"/>
              <a:gd name="connsiteY2" fmla="*/ 110832 h 679263"/>
              <a:gd name="connsiteX3" fmla="*/ 607628 w 917304"/>
              <a:gd name="connsiteY3" fmla="*/ 119707 h 679263"/>
              <a:gd name="connsiteX4" fmla="*/ 694048 w 917304"/>
              <a:gd name="connsiteY4" fmla="*/ 76088 h 679263"/>
              <a:gd name="connsiteX5" fmla="*/ 716180 w 917304"/>
              <a:gd name="connsiteY5" fmla="*/ 0 h 679263"/>
              <a:gd name="connsiteX6" fmla="*/ 788408 w 917304"/>
              <a:gd name="connsiteY6" fmla="*/ 108458 h 679263"/>
              <a:gd name="connsiteX7" fmla="*/ 717023 w 917304"/>
              <a:gd name="connsiteY7" fmla="*/ 199342 h 679263"/>
              <a:gd name="connsiteX8" fmla="*/ 743190 w 917304"/>
              <a:gd name="connsiteY8" fmla="*/ 215590 h 679263"/>
              <a:gd name="connsiteX9" fmla="*/ 913813 w 917304"/>
              <a:gd name="connsiteY9" fmla="*/ 548721 h 679263"/>
              <a:gd name="connsiteX10" fmla="*/ 376826 w 917304"/>
              <a:gd name="connsiteY10" fmla="*/ 652539 h 679263"/>
              <a:gd name="connsiteX0" fmla="*/ 377490 w 917968"/>
              <a:gd name="connsiteY0" fmla="*/ 652539 h 698178"/>
              <a:gd name="connsiteX1" fmla="*/ 2017 w 917968"/>
              <a:gd name="connsiteY1" fmla="*/ 281807 h 698178"/>
              <a:gd name="connsiteX2" fmla="*/ 507949 w 917968"/>
              <a:gd name="connsiteY2" fmla="*/ 110832 h 698178"/>
              <a:gd name="connsiteX3" fmla="*/ 608292 w 917968"/>
              <a:gd name="connsiteY3" fmla="*/ 119707 h 698178"/>
              <a:gd name="connsiteX4" fmla="*/ 694712 w 917968"/>
              <a:gd name="connsiteY4" fmla="*/ 76088 h 698178"/>
              <a:gd name="connsiteX5" fmla="*/ 716844 w 917968"/>
              <a:gd name="connsiteY5" fmla="*/ 0 h 698178"/>
              <a:gd name="connsiteX6" fmla="*/ 789072 w 917968"/>
              <a:gd name="connsiteY6" fmla="*/ 108458 h 698178"/>
              <a:gd name="connsiteX7" fmla="*/ 717687 w 917968"/>
              <a:gd name="connsiteY7" fmla="*/ 199342 h 698178"/>
              <a:gd name="connsiteX8" fmla="*/ 743854 w 917968"/>
              <a:gd name="connsiteY8" fmla="*/ 215590 h 698178"/>
              <a:gd name="connsiteX9" fmla="*/ 914477 w 917968"/>
              <a:gd name="connsiteY9" fmla="*/ 548721 h 698178"/>
              <a:gd name="connsiteX10" fmla="*/ 377490 w 917968"/>
              <a:gd name="connsiteY10" fmla="*/ 652539 h 698178"/>
              <a:gd name="connsiteX0" fmla="*/ 333012 w 920454"/>
              <a:gd name="connsiteY0" fmla="*/ 673724 h 713898"/>
              <a:gd name="connsiteX1" fmla="*/ 4503 w 920454"/>
              <a:gd name="connsiteY1" fmla="*/ 281807 h 713898"/>
              <a:gd name="connsiteX2" fmla="*/ 510435 w 920454"/>
              <a:gd name="connsiteY2" fmla="*/ 110832 h 713898"/>
              <a:gd name="connsiteX3" fmla="*/ 610778 w 920454"/>
              <a:gd name="connsiteY3" fmla="*/ 119707 h 713898"/>
              <a:gd name="connsiteX4" fmla="*/ 697198 w 920454"/>
              <a:gd name="connsiteY4" fmla="*/ 76088 h 713898"/>
              <a:gd name="connsiteX5" fmla="*/ 719330 w 920454"/>
              <a:gd name="connsiteY5" fmla="*/ 0 h 713898"/>
              <a:gd name="connsiteX6" fmla="*/ 791558 w 920454"/>
              <a:gd name="connsiteY6" fmla="*/ 108458 h 713898"/>
              <a:gd name="connsiteX7" fmla="*/ 720173 w 920454"/>
              <a:gd name="connsiteY7" fmla="*/ 199342 h 713898"/>
              <a:gd name="connsiteX8" fmla="*/ 746340 w 920454"/>
              <a:gd name="connsiteY8" fmla="*/ 215590 h 713898"/>
              <a:gd name="connsiteX9" fmla="*/ 916963 w 920454"/>
              <a:gd name="connsiteY9" fmla="*/ 548721 h 713898"/>
              <a:gd name="connsiteX10" fmla="*/ 333012 w 920454"/>
              <a:gd name="connsiteY10" fmla="*/ 673724 h 713898"/>
              <a:gd name="connsiteX0" fmla="*/ 292550 w 879992"/>
              <a:gd name="connsiteY0" fmla="*/ 673724 h 697728"/>
              <a:gd name="connsiteX1" fmla="*/ 3329 w 879992"/>
              <a:gd name="connsiteY1" fmla="*/ 244723 h 697728"/>
              <a:gd name="connsiteX2" fmla="*/ 469973 w 879992"/>
              <a:gd name="connsiteY2" fmla="*/ 110832 h 697728"/>
              <a:gd name="connsiteX3" fmla="*/ 570316 w 879992"/>
              <a:gd name="connsiteY3" fmla="*/ 119707 h 697728"/>
              <a:gd name="connsiteX4" fmla="*/ 656736 w 879992"/>
              <a:gd name="connsiteY4" fmla="*/ 76088 h 697728"/>
              <a:gd name="connsiteX5" fmla="*/ 678868 w 879992"/>
              <a:gd name="connsiteY5" fmla="*/ 0 h 697728"/>
              <a:gd name="connsiteX6" fmla="*/ 751096 w 879992"/>
              <a:gd name="connsiteY6" fmla="*/ 108458 h 697728"/>
              <a:gd name="connsiteX7" fmla="*/ 679711 w 879992"/>
              <a:gd name="connsiteY7" fmla="*/ 199342 h 697728"/>
              <a:gd name="connsiteX8" fmla="*/ 705878 w 879992"/>
              <a:gd name="connsiteY8" fmla="*/ 215590 h 697728"/>
              <a:gd name="connsiteX9" fmla="*/ 876501 w 879992"/>
              <a:gd name="connsiteY9" fmla="*/ 548721 h 697728"/>
              <a:gd name="connsiteX10" fmla="*/ 292550 w 879992"/>
              <a:gd name="connsiteY10" fmla="*/ 673724 h 697728"/>
              <a:gd name="connsiteX0" fmla="*/ 293889 w 881331"/>
              <a:gd name="connsiteY0" fmla="*/ 673724 h 714014"/>
              <a:gd name="connsiteX1" fmla="*/ 4668 w 881331"/>
              <a:gd name="connsiteY1" fmla="*/ 244723 h 714014"/>
              <a:gd name="connsiteX2" fmla="*/ 471312 w 881331"/>
              <a:gd name="connsiteY2" fmla="*/ 110832 h 714014"/>
              <a:gd name="connsiteX3" fmla="*/ 571655 w 881331"/>
              <a:gd name="connsiteY3" fmla="*/ 119707 h 714014"/>
              <a:gd name="connsiteX4" fmla="*/ 658075 w 881331"/>
              <a:gd name="connsiteY4" fmla="*/ 76088 h 714014"/>
              <a:gd name="connsiteX5" fmla="*/ 680207 w 881331"/>
              <a:gd name="connsiteY5" fmla="*/ 0 h 714014"/>
              <a:gd name="connsiteX6" fmla="*/ 752435 w 881331"/>
              <a:gd name="connsiteY6" fmla="*/ 108458 h 714014"/>
              <a:gd name="connsiteX7" fmla="*/ 681050 w 881331"/>
              <a:gd name="connsiteY7" fmla="*/ 199342 h 714014"/>
              <a:gd name="connsiteX8" fmla="*/ 707217 w 881331"/>
              <a:gd name="connsiteY8" fmla="*/ 215590 h 714014"/>
              <a:gd name="connsiteX9" fmla="*/ 877840 w 881331"/>
              <a:gd name="connsiteY9" fmla="*/ 548721 h 714014"/>
              <a:gd name="connsiteX10" fmla="*/ 293889 w 881331"/>
              <a:gd name="connsiteY10" fmla="*/ 673724 h 714014"/>
              <a:gd name="connsiteX0" fmla="*/ 248790 w 886457"/>
              <a:gd name="connsiteY0" fmla="*/ 643738 h 692090"/>
              <a:gd name="connsiteX1" fmla="*/ 9794 w 886457"/>
              <a:gd name="connsiteY1" fmla="*/ 244723 h 692090"/>
              <a:gd name="connsiteX2" fmla="*/ 476438 w 886457"/>
              <a:gd name="connsiteY2" fmla="*/ 110832 h 692090"/>
              <a:gd name="connsiteX3" fmla="*/ 576781 w 886457"/>
              <a:gd name="connsiteY3" fmla="*/ 119707 h 692090"/>
              <a:gd name="connsiteX4" fmla="*/ 663201 w 886457"/>
              <a:gd name="connsiteY4" fmla="*/ 76088 h 692090"/>
              <a:gd name="connsiteX5" fmla="*/ 685333 w 886457"/>
              <a:gd name="connsiteY5" fmla="*/ 0 h 692090"/>
              <a:gd name="connsiteX6" fmla="*/ 757561 w 886457"/>
              <a:gd name="connsiteY6" fmla="*/ 108458 h 692090"/>
              <a:gd name="connsiteX7" fmla="*/ 686176 w 886457"/>
              <a:gd name="connsiteY7" fmla="*/ 199342 h 692090"/>
              <a:gd name="connsiteX8" fmla="*/ 712343 w 886457"/>
              <a:gd name="connsiteY8" fmla="*/ 215590 h 692090"/>
              <a:gd name="connsiteX9" fmla="*/ 882966 w 886457"/>
              <a:gd name="connsiteY9" fmla="*/ 548721 h 692090"/>
              <a:gd name="connsiteX10" fmla="*/ 248790 w 886457"/>
              <a:gd name="connsiteY10" fmla="*/ 643738 h 69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6457" h="692090">
                <a:moveTo>
                  <a:pt x="248790" y="643738"/>
                </a:moveTo>
                <a:cubicBezTo>
                  <a:pt x="42609" y="556294"/>
                  <a:pt x="-28147" y="333541"/>
                  <a:pt x="9794" y="244723"/>
                </a:cubicBezTo>
                <a:cubicBezTo>
                  <a:pt x="47735" y="155905"/>
                  <a:pt x="232558" y="53660"/>
                  <a:pt x="476438" y="110832"/>
                </a:cubicBezTo>
                <a:cubicBezTo>
                  <a:pt x="509886" y="113790"/>
                  <a:pt x="536542" y="121828"/>
                  <a:pt x="576781" y="119707"/>
                </a:cubicBezTo>
                <a:cubicBezTo>
                  <a:pt x="614318" y="108254"/>
                  <a:pt x="662133" y="92515"/>
                  <a:pt x="663201" y="76088"/>
                </a:cubicBezTo>
                <a:cubicBezTo>
                  <a:pt x="661048" y="75268"/>
                  <a:pt x="687399" y="78211"/>
                  <a:pt x="685333" y="0"/>
                </a:cubicBezTo>
                <a:cubicBezTo>
                  <a:pt x="736012" y="21042"/>
                  <a:pt x="762174" y="70920"/>
                  <a:pt x="757561" y="108458"/>
                </a:cubicBezTo>
                <a:cubicBezTo>
                  <a:pt x="758138" y="127458"/>
                  <a:pt x="709629" y="172556"/>
                  <a:pt x="686176" y="199342"/>
                </a:cubicBezTo>
                <a:lnTo>
                  <a:pt x="712343" y="215590"/>
                </a:lnTo>
                <a:cubicBezTo>
                  <a:pt x="818241" y="292455"/>
                  <a:pt x="905177" y="453972"/>
                  <a:pt x="882966" y="548721"/>
                </a:cubicBezTo>
                <a:cubicBezTo>
                  <a:pt x="847427" y="700319"/>
                  <a:pt x="454971" y="731182"/>
                  <a:pt x="248790" y="643738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2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184" y="4436680"/>
            <a:ext cx="12327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b="1" dirty="0"/>
              <a:t>40 minutes ago the time was 13:45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20" y="4421166"/>
            <a:ext cx="1795170" cy="1269392"/>
          </a:xfrm>
          <a:prstGeom prst="rect">
            <a:avLst/>
          </a:prstGeom>
        </p:spPr>
      </p:pic>
      <p:sp>
        <p:nvSpPr>
          <p:cNvPr id="48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013" y="1868834"/>
            <a:ext cx="850780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4062</a:t>
            </a:r>
          </a:p>
        </p:txBody>
      </p:sp>
      <p:sp>
        <p:nvSpPr>
          <p:cNvPr id="4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619" y="1868834"/>
            <a:ext cx="853826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4162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58" y="1722057"/>
            <a:ext cx="980880" cy="8751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1" y="1602401"/>
            <a:ext cx="875045" cy="10284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66" y="1585749"/>
            <a:ext cx="899327" cy="103284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685797" y="2613704"/>
            <a:ext cx="3632529" cy="1407831"/>
            <a:chOff x="4681901" y="2656354"/>
            <a:chExt cx="3632529" cy="1407831"/>
          </a:xfrm>
        </p:grpSpPr>
        <p:sp>
          <p:nvSpPr>
            <p:cNvPr id="85" name="TextBox 84"/>
            <p:cNvSpPr txBox="1"/>
            <p:nvPr/>
          </p:nvSpPr>
          <p:spPr>
            <a:xfrm>
              <a:off x="6341306" y="2656354"/>
              <a:ext cx="790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8.4 m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681901" y="2769896"/>
              <a:ext cx="3632529" cy="1294289"/>
              <a:chOff x="4681901" y="2769896"/>
              <a:chExt cx="3632529" cy="1294289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630433" y="2769896"/>
                <a:ext cx="1743258" cy="833580"/>
                <a:chOff x="5630433" y="2769896"/>
                <a:chExt cx="1743258" cy="833580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5630433" y="2782528"/>
                  <a:ext cx="404447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5630433" y="2769896"/>
                  <a:ext cx="0" cy="83358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5630433" y="3588817"/>
                  <a:ext cx="1740877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6034880" y="2769896"/>
                  <a:ext cx="0" cy="319886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019493" y="3089782"/>
                  <a:ext cx="1354198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7371310" y="3074838"/>
                  <a:ext cx="0" cy="528638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4681901" y="3024318"/>
                <a:ext cx="878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4.9 m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104519" y="3694853"/>
                <a:ext cx="813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11.5 m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445231" y="3127626"/>
                <a:ext cx="869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2.7 m</a:t>
                </a: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5495025" y="2769896"/>
                <a:ext cx="0" cy="8189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7489929" y="3074838"/>
                <a:ext cx="0" cy="5139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H="1">
                <a:off x="5630434" y="3699612"/>
                <a:ext cx="175041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H="1">
                <a:off x="6059359" y="2987439"/>
                <a:ext cx="13214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130" grpId="0" animBg="1"/>
      <p:bldP spid="138" grpId="0" animBg="1"/>
      <p:bldP spid="149" grpId="0" animBg="1"/>
      <p:bldP spid="151" grpId="0" animBg="1"/>
      <p:bldP spid="154" grpId="0" animBg="1"/>
      <p:bldP spid="171" grpId="0" animBg="1"/>
      <p:bldP spid="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7">
            <a:extLst>
              <a:ext uri="{FF2B5EF4-FFF2-40B4-BE49-F238E27FC236}">
                <a16:creationId xmlns:a16="http://schemas.microsoft.com/office/drawing/2014/main" id="{9B941ACA-8F76-4CCB-A8A8-3648EBE8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005" y="506880"/>
            <a:ext cx="1172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Week 1 Friday</a:t>
            </a:r>
          </a:p>
        </p:txBody>
      </p:sp>
      <p:sp>
        <p:nvSpPr>
          <p:cNvPr id="14343" name="Rectangle 22">
            <a:extLst>
              <a:ext uri="{FF2B5EF4-FFF2-40B4-BE49-F238E27FC236}">
                <a16:creationId xmlns:a16="http://schemas.microsoft.com/office/drawing/2014/main" id="{A8C906A4-5906-4AD0-B717-5E0AB6EC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25428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4344" name="Picture 23">
            <a:extLst>
              <a:ext uri="{FF2B5EF4-FFF2-40B4-BE49-F238E27FC236}">
                <a16:creationId xmlns:a16="http://schemas.microsoft.com/office/drawing/2014/main" id="{825A8EB1-D788-4214-AE40-60D6C1BAE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5839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8A7B699B-836A-44AC-8700-C4CDA20EFAD9}"/>
              </a:ext>
            </a:extLst>
          </p:cNvPr>
          <p:cNvSpPr/>
          <p:nvPr/>
        </p:nvSpPr>
        <p:spPr>
          <a:xfrm>
            <a:off x="771525" y="526439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0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8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71585"/>
            <a:ext cx="34940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The area of the face of a cube is 16cm</a:t>
            </a:r>
            <a:r>
              <a:rPr lang="en-GB" sz="1300" baseline="30000" dirty="0"/>
              <a:t>2</a:t>
            </a:r>
            <a:r>
              <a:rPr lang="en-GB" sz="1300" dirty="0"/>
              <a:t>. What is the volume of the cube?</a:t>
            </a:r>
          </a:p>
        </p:txBody>
      </p:sp>
      <p:sp>
        <p:nvSpPr>
          <p:cNvPr id="109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95575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b="1" dirty="0"/>
              <a:t>Is Jamil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12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75230"/>
            <a:ext cx="3603907" cy="59298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Which symbol completes this number sentence?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1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03" y="3282663"/>
            <a:ext cx="3496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309 200  + 70 000  =   379 200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4112032"/>
            <a:ext cx="3603907" cy="58434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0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383931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61" y="4225110"/>
            <a:ext cx="2348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92 410  -  30 000  = </a:t>
            </a:r>
          </a:p>
        </p:txBody>
      </p:sp>
      <p:sp>
        <p:nvSpPr>
          <p:cNvPr id="124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026" y="5537525"/>
            <a:ext cx="2387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52   </a:t>
            </a:r>
            <a:r>
              <a:rPr lang="en-GB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b="1" dirty="0">
                <a:solidFill>
                  <a:schemeClr val="tx1"/>
                </a:solidFill>
              </a:rPr>
              <a:t>   29</a:t>
            </a:r>
            <a:r>
              <a:rPr lang="en-GB" b="1" dirty="0">
                <a:solidFill>
                  <a:sysClr val="windowText" lastClr="000000"/>
                </a:solidFill>
              </a:rPr>
              <a:t>    </a:t>
            </a:r>
            <a:r>
              <a:rPr lang="en-GB" altLang="en-US" b="1" dirty="0">
                <a:solidFill>
                  <a:schemeClr val="tx1"/>
                </a:solidFill>
              </a:rPr>
              <a:t>=    1508</a:t>
            </a:r>
          </a:p>
        </p:txBody>
      </p:sp>
      <p:sp>
        <p:nvSpPr>
          <p:cNvPr id="12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02" y="3125022"/>
            <a:ext cx="987116" cy="57531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0"/>
          <a:stretch/>
        </p:blipFill>
        <p:spPr>
          <a:xfrm>
            <a:off x="7151133" y="4608202"/>
            <a:ext cx="1177981" cy="1481916"/>
          </a:xfrm>
          <a:prstGeom prst="rect">
            <a:avLst/>
          </a:prstGeom>
        </p:spPr>
      </p:pic>
      <p:sp>
        <p:nvSpPr>
          <p:cNvPr id="12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Subtract these fractions:</a:t>
            </a:r>
          </a:p>
        </p:txBody>
      </p:sp>
      <p:sp>
        <p:nvSpPr>
          <p:cNvPr id="13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267504" y="5280248"/>
            <a:ext cx="518821" cy="883883"/>
          </a:xfrm>
          <a:prstGeom prst="rect">
            <a:avLst/>
          </a:prstGeom>
        </p:spPr>
      </p:pic>
      <p:sp>
        <p:nvSpPr>
          <p:cNvPr id="154" name="Freeform 153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5400000">
            <a:off x="5549986" y="3870670"/>
            <a:ext cx="1177605" cy="2241384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846" h="708441">
                <a:moveTo>
                  <a:pt x="323043" y="705775"/>
                </a:moveTo>
                <a:cubicBezTo>
                  <a:pt x="182935" y="687976"/>
                  <a:pt x="-10851" y="622363"/>
                  <a:pt x="475" y="393548"/>
                </a:cubicBezTo>
                <a:cubicBezTo>
                  <a:pt x="11801" y="164733"/>
                  <a:pt x="220007" y="65156"/>
                  <a:pt x="463887" y="122328"/>
                </a:cubicBezTo>
                <a:lnTo>
                  <a:pt x="543854" y="146440"/>
                </a:lnTo>
                <a:lnTo>
                  <a:pt x="564867" y="82996"/>
                </a:lnTo>
                <a:cubicBezTo>
                  <a:pt x="560669" y="2246"/>
                  <a:pt x="541607" y="-5404"/>
                  <a:pt x="575491" y="2362"/>
                </a:cubicBezTo>
                <a:cubicBezTo>
                  <a:pt x="631131" y="65092"/>
                  <a:pt x="650431" y="94647"/>
                  <a:pt x="665391" y="153187"/>
                </a:cubicBezTo>
                <a:lnTo>
                  <a:pt x="673625" y="210838"/>
                </a:lnTo>
                <a:lnTo>
                  <a:pt x="699792" y="227086"/>
                </a:lnTo>
                <a:cubicBezTo>
                  <a:pt x="805690" y="303951"/>
                  <a:pt x="863335" y="405592"/>
                  <a:pt x="841124" y="500341"/>
                </a:cubicBezTo>
                <a:cubicBezTo>
                  <a:pt x="805585" y="651939"/>
                  <a:pt x="463151" y="723574"/>
                  <a:pt x="323043" y="705775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2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806" y="4566607"/>
            <a:ext cx="188372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If I count on a number line from −8 to 13, the difference will be 21.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635869" y="1309341"/>
            <a:ext cx="1774324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7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097" y="1303888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5</a:t>
            </a:r>
          </a:p>
        </p:txBody>
      </p:sp>
      <p:sp>
        <p:nvSpPr>
          <p:cNvPr id="17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097" y="1592536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8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724013" y="1609875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330" y="1297101"/>
            <a:ext cx="431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921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7080129" y="1603088"/>
            <a:ext cx="252603" cy="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369" y="132809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85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3266717" y="4219538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 dirty="0"/>
              <a:t>62 410</a:t>
            </a: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221">
            <a:off x="3345138" y="4039167"/>
            <a:ext cx="721924" cy="732049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4703788" y="2852227"/>
            <a:ext cx="3596548" cy="1093523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656" y="1522601"/>
            <a:ext cx="45231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7200" dirty="0"/>
              <a:t>&gt;</a:t>
            </a:r>
          </a:p>
        </p:txBody>
      </p:sp>
      <p:sp>
        <p:nvSpPr>
          <p:cNvPr id="6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959" y="1833286"/>
            <a:ext cx="107771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10 101</a:t>
            </a:r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916" y="1833286"/>
            <a:ext cx="107771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10 011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53" y="1680448"/>
            <a:ext cx="809939" cy="737574"/>
          </a:xfrm>
          <a:prstGeom prst="rect">
            <a:avLst/>
          </a:prstGeom>
        </p:spPr>
      </p:pic>
      <p:sp>
        <p:nvSpPr>
          <p:cNvPr id="6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579" y="1311508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199" y="1592536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352115" y="1609875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026" y="132809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-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589">
            <a:off x="7031835" y="1274837"/>
            <a:ext cx="402696" cy="686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49710" y="2950239"/>
            <a:ext cx="889078" cy="889078"/>
          </a:xfrm>
          <a:prstGeom prst="rect">
            <a:avLst/>
          </a:prstGeom>
          <a:noFill/>
          <a:ln w="38100">
            <a:solidFill>
              <a:srgbClr val="6A9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211" y="3133604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7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147" y="3195479"/>
            <a:ext cx="126571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64 cm</a:t>
            </a:r>
            <a:r>
              <a:rPr lang="en-GB" sz="2400" b="1" baseline="30000" dirty="0"/>
              <a:t>3</a:t>
            </a:r>
            <a:endParaRPr lang="en-GB" sz="24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107" grpId="0" animBg="1"/>
      <p:bldP spid="112" grpId="0" animBg="1"/>
      <p:bldP spid="120" grpId="0" animBg="1"/>
      <p:bldP spid="121" grpId="0" animBg="1"/>
      <p:bldP spid="125" grpId="0" animBg="1"/>
      <p:bldP spid="185" grpId="0" animBg="1"/>
      <p:bldP spid="187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2159</TotalTime>
  <Words>625</Words>
  <Application>Microsoft Office PowerPoint</Application>
  <PresentationFormat>On-screen Show (4:3)</PresentationFormat>
  <Paragraphs>171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</vt:lpstr>
      <vt:lpstr>Sassoon Infant Rg</vt:lpstr>
      <vt:lpstr>Calibri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Tony Anderson</dc:creator>
  <cp:lastModifiedBy>sophie Birch</cp:lastModifiedBy>
  <cp:revision>487</cp:revision>
  <dcterms:created xsi:type="dcterms:W3CDTF">2018-07-16T12:29:28Z</dcterms:created>
  <dcterms:modified xsi:type="dcterms:W3CDTF">2020-05-03T19:46:54Z</dcterms:modified>
</cp:coreProperties>
</file>