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assoon Infant Rg" panose="02000503030000020003" charset="0"/>
      <p:regular r:id="rId16"/>
      <p:bold r:id="rId17"/>
    </p:embeddedFont>
    <p:embeddedFont>
      <p:font typeface="Twinkl" panose="020B0604020202020204" charset="0"/>
      <p:regular r:id="rId18"/>
      <p:bold r:id="rId19"/>
    </p:embeddedFont>
    <p:embeddedFont>
      <p:font typeface="Twinkl SemiBold" charset="0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57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171" userDrawn="1">
          <p15:clr>
            <a:srgbClr val="A4A3A4"/>
          </p15:clr>
        </p15:guide>
        <p15:guide id="6" orient="horz" pos="323" userDrawn="1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 userDrawn="1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324"/>
    <a:srgbClr val="83420D"/>
    <a:srgbClr val="AFD289"/>
    <a:srgbClr val="C9E1B1"/>
    <a:srgbClr val="00A7E6"/>
    <a:srgbClr val="EF8217"/>
    <a:srgbClr val="EC6D76"/>
    <a:srgbClr val="F8CACA"/>
    <a:srgbClr val="4DB1E2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2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44" y="78"/>
      </p:cViewPr>
      <p:guideLst>
        <p:guide pos="2857"/>
        <p:guide pos="340"/>
        <p:guide orient="horz" pos="3974"/>
        <p:guide pos="5171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29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44F1D6-13B0-4C78-BB7F-0108728247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2FDFC0-314E-47F3-80A3-F9244B8520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7F756C-83ED-4B15-B6A6-3B6795032895}" type="datetimeFigureOut">
              <a:rPr lang="en-GB"/>
              <a:pPr>
                <a:defRPr/>
              </a:pPr>
              <a:t>15/05/2020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ABDB9-698B-4E70-A456-C6F18AD6F9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7A075-9411-44A0-8132-4F85280C46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5E83F6-0454-4B6C-B666-32B6350D95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995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851974-D985-400F-A6C4-C43D287DD3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BFD2D-BF10-430C-BB36-F8F1B1D4AA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C9CD1B-ABA4-430E-980B-A2B22B38856A}" type="datetimeFigureOut">
              <a:rPr lang="en-GB"/>
              <a:pPr>
                <a:defRPr/>
              </a:pPr>
              <a:t>15/05/2020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0E18CF3-D960-4AD8-9E9C-3ACF2F6299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1E8878-20C8-4832-B039-68FB351DD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C84C1-B003-491C-B2CC-2A0D3C4CB5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405A6-789A-44A9-8B1E-DC77C1BC88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68F2F8-D24E-4D7E-B346-ADF9D2FDAE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778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5B262C2-24A8-43BD-B7A4-D6BCF624F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7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BBB160E-137C-47D7-BC10-C71CC8BCDC1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54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5A2032E-DAD3-4C62-ABF0-F4AF7BBD28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28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7F1E357-B396-4756-A3DE-E8E60E3A844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40903C9-6E15-479E-98F3-2DB0B9030B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5" r:id="rId2"/>
    <p:sldLayoutId id="2147483797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9.png"/><Relationship Id="rId5" Type="http://schemas.openxmlformats.org/officeDocument/2006/relationships/slide" Target="slide6.xml"/><Relationship Id="rId10" Type="http://schemas.openxmlformats.org/officeDocument/2006/relationships/image" Target="../media/image8.png"/><Relationship Id="rId4" Type="http://schemas.openxmlformats.org/officeDocument/2006/relationships/slide" Target="slide5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2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2.xml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2.xml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2.xml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2.xml"/><Relationship Id="rId7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31.png"/><Relationship Id="rId4" Type="http://schemas.openxmlformats.org/officeDocument/2006/relationships/image" Target="../media/image12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38151" y="765175"/>
            <a:ext cx="8248650" cy="5327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3133724" y="1346201"/>
            <a:ext cx="2876552" cy="428447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E2730505-8581-4423-A042-677C948B3393}"/>
              </a:ext>
            </a:extLst>
          </p:cNvPr>
          <p:cNvSpPr/>
          <p:nvPr/>
        </p:nvSpPr>
        <p:spPr>
          <a:xfrm>
            <a:off x="3703271" y="1817230"/>
            <a:ext cx="1737458" cy="419100"/>
          </a:xfrm>
          <a:prstGeom prst="rect">
            <a:avLst/>
          </a:prstGeom>
          <a:solidFill>
            <a:srgbClr val="F0811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/>
              <a:t>Monday</a:t>
            </a:r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C2C69EC6-03F8-4C0A-93DE-229DFB6E4C6C}"/>
              </a:ext>
            </a:extLst>
          </p:cNvPr>
          <p:cNvSpPr/>
          <p:nvPr/>
        </p:nvSpPr>
        <p:spPr>
          <a:xfrm>
            <a:off x="3703271" y="2538665"/>
            <a:ext cx="1737458" cy="419100"/>
          </a:xfrm>
          <a:prstGeom prst="rect">
            <a:avLst/>
          </a:prstGeom>
          <a:solidFill>
            <a:srgbClr val="EA6E7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/>
              <a:t>Tuesday</a:t>
            </a:r>
          </a:p>
        </p:txBody>
      </p:sp>
      <p:sp>
        <p:nvSpPr>
          <p:cNvPr id="7" name="Rectangle 6">
            <a:hlinkClick r:id="rId4" action="ppaction://hlinksldjump"/>
            <a:extLst>
              <a:ext uri="{FF2B5EF4-FFF2-40B4-BE49-F238E27FC236}">
                <a16:creationId xmlns:a16="http://schemas.microsoft.com/office/drawing/2014/main" id="{D01D2A22-74DA-4FB8-A07E-1C0F5ECD4672}"/>
              </a:ext>
            </a:extLst>
          </p:cNvPr>
          <p:cNvSpPr/>
          <p:nvPr/>
        </p:nvSpPr>
        <p:spPr>
          <a:xfrm>
            <a:off x="3703271" y="3260100"/>
            <a:ext cx="1737458" cy="419100"/>
          </a:xfrm>
          <a:prstGeom prst="rect">
            <a:avLst/>
          </a:prstGeom>
          <a:solidFill>
            <a:srgbClr val="FAB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/>
              <a:t>Wednesday</a:t>
            </a:r>
          </a:p>
        </p:txBody>
      </p:sp>
      <p:sp>
        <p:nvSpPr>
          <p:cNvPr id="8" name="Rectangle 7">
            <a:hlinkClick r:id="rId5" action="ppaction://hlinksldjump"/>
            <a:extLst>
              <a:ext uri="{FF2B5EF4-FFF2-40B4-BE49-F238E27FC236}">
                <a16:creationId xmlns:a16="http://schemas.microsoft.com/office/drawing/2014/main" id="{30090FCF-2630-4076-B1D1-0222F8E2424C}"/>
              </a:ext>
            </a:extLst>
          </p:cNvPr>
          <p:cNvSpPr/>
          <p:nvPr/>
        </p:nvSpPr>
        <p:spPr>
          <a:xfrm>
            <a:off x="3703271" y="3981535"/>
            <a:ext cx="1737458" cy="419100"/>
          </a:xfrm>
          <a:prstGeom prst="rect">
            <a:avLst/>
          </a:prstGeom>
          <a:solidFill>
            <a:srgbClr val="6B9C6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/>
              <a:t>Thursday</a:t>
            </a:r>
          </a:p>
        </p:txBody>
      </p:sp>
      <p:sp>
        <p:nvSpPr>
          <p:cNvPr id="9" name="Rectangle 8">
            <a:hlinkClick r:id="rId6" action="ppaction://hlinksldjump"/>
            <a:extLst>
              <a:ext uri="{FF2B5EF4-FFF2-40B4-BE49-F238E27FC236}">
                <a16:creationId xmlns:a16="http://schemas.microsoft.com/office/drawing/2014/main" id="{BB091D01-49F8-4733-ADAA-0BE8739314E2}"/>
              </a:ext>
            </a:extLst>
          </p:cNvPr>
          <p:cNvSpPr/>
          <p:nvPr/>
        </p:nvSpPr>
        <p:spPr>
          <a:xfrm>
            <a:off x="3703271" y="4702971"/>
            <a:ext cx="1737458" cy="420687"/>
          </a:xfrm>
          <a:prstGeom prst="rect">
            <a:avLst/>
          </a:prstGeom>
          <a:solidFill>
            <a:srgbClr val="A772B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/>
              <a:t>Friday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67" y="740491"/>
            <a:ext cx="2070100" cy="20701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238">
            <a:off x="6383885" y="4043740"/>
            <a:ext cx="1031902" cy="17579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6589">
            <a:off x="7100558" y="4018230"/>
            <a:ext cx="1127076" cy="19201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8727">
            <a:off x="5756259" y="1113315"/>
            <a:ext cx="2200745" cy="794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01" y="4129591"/>
            <a:ext cx="2055720" cy="1734342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8B2F9C45-3519-4383-971C-780A5627AB39}"/>
              </a:ext>
            </a:extLst>
          </p:cNvPr>
          <p:cNvSpPr/>
          <p:nvPr/>
        </p:nvSpPr>
        <p:spPr>
          <a:xfrm>
            <a:off x="4615775" y="2077640"/>
            <a:ext cx="3772575" cy="1957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4621300" y="768246"/>
            <a:ext cx="3763881" cy="1220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Fractions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154FD-9F07-4673-969F-497F74BBE2D9}"/>
              </a:ext>
            </a:extLst>
          </p:cNvPr>
          <p:cNvSpPr/>
          <p:nvPr/>
        </p:nvSpPr>
        <p:spPr>
          <a:xfrm>
            <a:off x="4615775" y="4115111"/>
            <a:ext cx="3775669" cy="19777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Reasoning</a:t>
            </a:r>
          </a:p>
        </p:txBody>
      </p:sp>
      <p:sp>
        <p:nvSpPr>
          <p:cNvPr id="116" name="Rectangle 22">
            <a:extLst>
              <a:ext uri="{FF2B5EF4-FFF2-40B4-BE49-F238E27FC236}">
                <a16:creationId xmlns:a16="http://schemas.microsoft.com/office/drawing/2014/main" id="{1B73A38E-3F19-4F46-AF6E-D41E53E83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53004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117" name="Picture 23">
            <a:extLst>
              <a:ext uri="{FF2B5EF4-FFF2-40B4-BE49-F238E27FC236}">
                <a16:creationId xmlns:a16="http://schemas.microsoft.com/office/drawing/2014/main" id="{C2616534-4F48-46A0-BF91-0B64783EE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4703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17">
            <a:extLst>
              <a:ext uri="{FF2B5EF4-FFF2-40B4-BE49-F238E27FC236}">
                <a16:creationId xmlns:a16="http://schemas.microsoft.com/office/drawing/2014/main" id="{7F1179DC-E347-455E-87E0-215AE9C23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4069" y="506880"/>
            <a:ext cx="14927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Summer 5 Monday</a:t>
            </a:r>
          </a:p>
        </p:txBody>
      </p: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549A8405-78B5-4C32-8D8D-6664E72C4D62}"/>
              </a:ext>
            </a:extLst>
          </p:cNvPr>
          <p:cNvSpPr/>
          <p:nvPr/>
        </p:nvSpPr>
        <p:spPr>
          <a:xfrm>
            <a:off x="771525" y="526958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2168292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0261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99" y="2371585"/>
            <a:ext cx="3763881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Write three square numbers between 20 and 50.</a:t>
            </a:r>
          </a:p>
        </p:txBody>
      </p:sp>
      <p:sp>
        <p:nvSpPr>
          <p:cNvPr id="173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6434" y="5558631"/>
            <a:ext cx="2320793" cy="52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300" dirty="0"/>
              <a:t>Is Jamil correct?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300" b="1" dirty="0"/>
              <a:t>Explain your reasoning.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55005" y="2818056"/>
            <a:ext cx="3774768" cy="1965567"/>
          </a:xfrm>
          <a:prstGeom prst="rect">
            <a:avLst/>
          </a:prstGeom>
          <a:solidFill>
            <a:srgbClr val="ED9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+ and −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9D8B0D8-D488-4B76-8FA5-F0D7B06AD3BE}"/>
              </a:ext>
            </a:extLst>
          </p:cNvPr>
          <p:cNvSpPr/>
          <p:nvPr/>
        </p:nvSpPr>
        <p:spPr>
          <a:xfrm>
            <a:off x="753478" y="767790"/>
            <a:ext cx="3773517" cy="19704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Place Value</a:t>
            </a:r>
          </a:p>
        </p:txBody>
      </p:sp>
      <p:sp>
        <p:nvSpPr>
          <p:cNvPr id="57" name="Reveal Answer 1">
            <a:extLst>
              <a:ext uri="{FF2B5EF4-FFF2-40B4-BE49-F238E27FC236}">
                <a16:creationId xmlns:a16="http://schemas.microsoft.com/office/drawing/2014/main" id="{5920F95F-BAF8-41D0-A937-C101AC3228D7}"/>
              </a:ext>
            </a:extLst>
          </p:cNvPr>
          <p:cNvSpPr/>
          <p:nvPr/>
        </p:nvSpPr>
        <p:spPr>
          <a:xfrm>
            <a:off x="3349806" y="85541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191" y="3175230"/>
            <a:ext cx="3603907" cy="592983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4550" y="1132054"/>
            <a:ext cx="3596548" cy="15233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7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158022"/>
            <a:ext cx="3596548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Write eight hundred and thirty-six thousand, five hundred and twelve in numerals.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64752" y="4871889"/>
            <a:ext cx="3763881" cy="12209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× and ÷</a:t>
            </a:r>
          </a:p>
        </p:txBody>
      </p:sp>
      <p:sp>
        <p:nvSpPr>
          <p:cNvPr id="69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437" y="1860375"/>
            <a:ext cx="1366143" cy="540112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836 512</a:t>
            </a:r>
          </a:p>
        </p:txBody>
      </p:sp>
      <p:sp>
        <p:nvSpPr>
          <p:cNvPr id="70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205" y="3275043"/>
            <a:ext cx="2616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16 300 + 900 = </a:t>
            </a:r>
            <a:r>
              <a:rPr lang="en-GB" altLang="en-US" b="1" dirty="0">
                <a:solidFill>
                  <a:srgbClr val="83420D"/>
                </a:solidFill>
              </a:rPr>
              <a:t>17 200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191" y="4112032"/>
            <a:ext cx="3603907" cy="584344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2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7016" y="2900922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73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7016" y="3839316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5733" y="5439821"/>
            <a:ext cx="3611072" cy="564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6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110" y="4225110"/>
            <a:ext cx="17620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30 100 - 400 =</a:t>
            </a:r>
          </a:p>
        </p:txBody>
      </p:sp>
      <p:sp>
        <p:nvSpPr>
          <p:cNvPr id="77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5534108"/>
            <a:ext cx="36197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9216  ×  5 =  </a:t>
            </a:r>
            <a:r>
              <a:rPr lang="en-GB" altLang="en-US" b="1" dirty="0">
                <a:solidFill>
                  <a:srgbClr val="83420D"/>
                </a:solidFill>
              </a:rPr>
              <a:t>46 080</a:t>
            </a:r>
          </a:p>
        </p:txBody>
      </p:sp>
      <p:sp>
        <p:nvSpPr>
          <p:cNvPr id="79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45558" y="495893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93" y="1603088"/>
            <a:ext cx="1694987" cy="1100604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410" y="3181435"/>
            <a:ext cx="866195" cy="504835"/>
          </a:xfrm>
          <a:prstGeom prst="rect">
            <a:avLst/>
          </a:prstGeom>
        </p:spPr>
      </p:pic>
      <p:sp>
        <p:nvSpPr>
          <p:cNvPr id="118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092" y="1047129"/>
            <a:ext cx="3586306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What number is hidden in these </a:t>
            </a:r>
            <a:br>
              <a:rPr lang="en-GB" sz="1300" dirty="0"/>
            </a:br>
            <a:r>
              <a:rPr lang="en-GB" sz="1300" dirty="0"/>
              <a:t>equivalent fractions? </a:t>
            </a:r>
          </a:p>
        </p:txBody>
      </p:sp>
      <p:sp>
        <p:nvSpPr>
          <p:cNvPr id="119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61" y="5149854"/>
            <a:ext cx="3762634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Use a written method to solve this calculation: </a:t>
            </a:r>
          </a:p>
        </p:txBody>
      </p:sp>
      <p:sp>
        <p:nvSpPr>
          <p:cNvPr id="122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339" y="2905154"/>
            <a:ext cx="1051936" cy="6786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800" b="1" dirty="0">
                <a:solidFill>
                  <a:srgbClr val="6A9324"/>
                </a:solidFill>
              </a:rPr>
              <a:t>25</a:t>
            </a:r>
          </a:p>
        </p:txBody>
      </p:sp>
      <p:sp>
        <p:nvSpPr>
          <p:cNvPr id="124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3234" y="2905154"/>
            <a:ext cx="870835" cy="6786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800" b="1" dirty="0">
                <a:solidFill>
                  <a:srgbClr val="6A9324"/>
                </a:solidFill>
              </a:rPr>
              <a:t>36</a:t>
            </a: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4126">
            <a:off x="3106164" y="5271276"/>
            <a:ext cx="518821" cy="883883"/>
          </a:xfrm>
          <a:prstGeom prst="rect">
            <a:avLst/>
          </a:prstGeom>
        </p:spPr>
      </p:pic>
      <p:sp>
        <p:nvSpPr>
          <p:cNvPr id="128" name="Freeform 127">
            <a:extLst>
              <a:ext uri="{FF2B5EF4-FFF2-40B4-BE49-F238E27FC236}">
                <a16:creationId xmlns:a16="http://schemas.microsoft.com/office/drawing/2014/main" id="{C8C5D910-6B68-4F19-8C95-4025B630546B}"/>
              </a:ext>
            </a:extLst>
          </p:cNvPr>
          <p:cNvSpPr/>
          <p:nvPr/>
        </p:nvSpPr>
        <p:spPr>
          <a:xfrm rot="5163711">
            <a:off x="5768929" y="3842686"/>
            <a:ext cx="1264132" cy="2183268"/>
          </a:xfrm>
          <a:custGeom>
            <a:avLst/>
            <a:gdLst>
              <a:gd name="connsiteX0" fmla="*/ 381958 w 892613"/>
              <a:gd name="connsiteY0" fmla="*/ 709799 h 728749"/>
              <a:gd name="connsiteX1" fmla="*/ 4722 w 892613"/>
              <a:gd name="connsiteY1" fmla="*/ 331787 h 728749"/>
              <a:gd name="connsiteX2" fmla="*/ 510654 w 892613"/>
              <a:gd name="connsiteY2" fmla="*/ 160812 h 728749"/>
              <a:gd name="connsiteX3" fmla="*/ 590621 w 892613"/>
              <a:gd name="connsiteY3" fmla="*/ 184924 h 728749"/>
              <a:gd name="connsiteX4" fmla="*/ 594394 w 892613"/>
              <a:gd name="connsiteY4" fmla="*/ 174153 h 728749"/>
              <a:gd name="connsiteX5" fmla="*/ 598813 w 892613"/>
              <a:gd name="connsiteY5" fmla="*/ 0 h 728749"/>
              <a:gd name="connsiteX6" fmla="*/ 712158 w 892613"/>
              <a:gd name="connsiteY6" fmla="*/ 191671 h 728749"/>
              <a:gd name="connsiteX7" fmla="*/ 720392 w 892613"/>
              <a:gd name="connsiteY7" fmla="*/ 249322 h 728749"/>
              <a:gd name="connsiteX8" fmla="*/ 746559 w 892613"/>
              <a:gd name="connsiteY8" fmla="*/ 265570 h 728749"/>
              <a:gd name="connsiteX9" fmla="*/ 887891 w 892613"/>
              <a:gd name="connsiteY9" fmla="*/ 538825 h 728749"/>
              <a:gd name="connsiteX10" fmla="*/ 381958 w 892613"/>
              <a:gd name="connsiteY10" fmla="*/ 709799 h 728749"/>
              <a:gd name="connsiteX0" fmla="*/ 381958 w 892613"/>
              <a:gd name="connsiteY0" fmla="*/ 668953 h 687903"/>
              <a:gd name="connsiteX1" fmla="*/ 4722 w 892613"/>
              <a:gd name="connsiteY1" fmla="*/ 290941 h 687903"/>
              <a:gd name="connsiteX2" fmla="*/ 510654 w 892613"/>
              <a:gd name="connsiteY2" fmla="*/ 119966 h 687903"/>
              <a:gd name="connsiteX3" fmla="*/ 590621 w 892613"/>
              <a:gd name="connsiteY3" fmla="*/ 144078 h 687903"/>
              <a:gd name="connsiteX4" fmla="*/ 594394 w 892613"/>
              <a:gd name="connsiteY4" fmla="*/ 133307 h 687903"/>
              <a:gd name="connsiteX5" fmla="*/ 622258 w 892613"/>
              <a:gd name="connsiteY5" fmla="*/ 0 h 687903"/>
              <a:gd name="connsiteX6" fmla="*/ 712158 w 892613"/>
              <a:gd name="connsiteY6" fmla="*/ 150825 h 687903"/>
              <a:gd name="connsiteX7" fmla="*/ 720392 w 892613"/>
              <a:gd name="connsiteY7" fmla="*/ 208476 h 687903"/>
              <a:gd name="connsiteX8" fmla="*/ 746559 w 892613"/>
              <a:gd name="connsiteY8" fmla="*/ 224724 h 687903"/>
              <a:gd name="connsiteX9" fmla="*/ 887891 w 892613"/>
              <a:gd name="connsiteY9" fmla="*/ 497979 h 687903"/>
              <a:gd name="connsiteX10" fmla="*/ 381958 w 892613"/>
              <a:gd name="connsiteY10" fmla="*/ 668953 h 687903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69493 h 688443"/>
              <a:gd name="connsiteX1" fmla="*/ 4722 w 892613"/>
              <a:gd name="connsiteY1" fmla="*/ 291481 h 688443"/>
              <a:gd name="connsiteX2" fmla="*/ 510654 w 892613"/>
              <a:gd name="connsiteY2" fmla="*/ 120506 h 688443"/>
              <a:gd name="connsiteX3" fmla="*/ 590621 w 892613"/>
              <a:gd name="connsiteY3" fmla="*/ 144618 h 688443"/>
              <a:gd name="connsiteX4" fmla="*/ 594394 w 892613"/>
              <a:gd name="connsiteY4" fmla="*/ 133847 h 688443"/>
              <a:gd name="connsiteX5" fmla="*/ 622258 w 892613"/>
              <a:gd name="connsiteY5" fmla="*/ 540 h 688443"/>
              <a:gd name="connsiteX6" fmla="*/ 712158 w 892613"/>
              <a:gd name="connsiteY6" fmla="*/ 151365 h 688443"/>
              <a:gd name="connsiteX7" fmla="*/ 720392 w 892613"/>
              <a:gd name="connsiteY7" fmla="*/ 209016 h 688443"/>
              <a:gd name="connsiteX8" fmla="*/ 746559 w 892613"/>
              <a:gd name="connsiteY8" fmla="*/ 225264 h 688443"/>
              <a:gd name="connsiteX9" fmla="*/ 887891 w 892613"/>
              <a:gd name="connsiteY9" fmla="*/ 498519 h 688443"/>
              <a:gd name="connsiteX10" fmla="*/ 381958 w 892613"/>
              <a:gd name="connsiteY10" fmla="*/ 669493 h 688443"/>
              <a:gd name="connsiteX0" fmla="*/ 381958 w 892613"/>
              <a:gd name="connsiteY0" fmla="*/ 669386 h 688336"/>
              <a:gd name="connsiteX1" fmla="*/ 4722 w 892613"/>
              <a:gd name="connsiteY1" fmla="*/ 291374 h 688336"/>
              <a:gd name="connsiteX2" fmla="*/ 510654 w 892613"/>
              <a:gd name="connsiteY2" fmla="*/ 120399 h 688336"/>
              <a:gd name="connsiteX3" fmla="*/ 590621 w 892613"/>
              <a:gd name="connsiteY3" fmla="*/ 144511 h 688336"/>
              <a:gd name="connsiteX4" fmla="*/ 594394 w 892613"/>
              <a:gd name="connsiteY4" fmla="*/ 133740 h 688336"/>
              <a:gd name="connsiteX5" fmla="*/ 622258 w 892613"/>
              <a:gd name="connsiteY5" fmla="*/ 433 h 688336"/>
              <a:gd name="connsiteX6" fmla="*/ 712158 w 892613"/>
              <a:gd name="connsiteY6" fmla="*/ 151258 h 688336"/>
              <a:gd name="connsiteX7" fmla="*/ 720392 w 892613"/>
              <a:gd name="connsiteY7" fmla="*/ 208909 h 688336"/>
              <a:gd name="connsiteX8" fmla="*/ 746559 w 892613"/>
              <a:gd name="connsiteY8" fmla="*/ 225157 h 688336"/>
              <a:gd name="connsiteX9" fmla="*/ 887891 w 892613"/>
              <a:gd name="connsiteY9" fmla="*/ 498412 h 688336"/>
              <a:gd name="connsiteX10" fmla="*/ 381958 w 892613"/>
              <a:gd name="connsiteY10" fmla="*/ 669386 h 688336"/>
              <a:gd name="connsiteX0" fmla="*/ 381958 w 892613"/>
              <a:gd name="connsiteY0" fmla="*/ 669553 h 688503"/>
              <a:gd name="connsiteX1" fmla="*/ 4722 w 892613"/>
              <a:gd name="connsiteY1" fmla="*/ 291541 h 688503"/>
              <a:gd name="connsiteX2" fmla="*/ 510654 w 892613"/>
              <a:gd name="connsiteY2" fmla="*/ 120566 h 688503"/>
              <a:gd name="connsiteX3" fmla="*/ 590621 w 892613"/>
              <a:gd name="connsiteY3" fmla="*/ 144678 h 688503"/>
              <a:gd name="connsiteX4" fmla="*/ 618178 w 892613"/>
              <a:gd name="connsiteY4" fmla="*/ 104447 h 688503"/>
              <a:gd name="connsiteX5" fmla="*/ 622258 w 892613"/>
              <a:gd name="connsiteY5" fmla="*/ 600 h 688503"/>
              <a:gd name="connsiteX6" fmla="*/ 712158 w 892613"/>
              <a:gd name="connsiteY6" fmla="*/ 151425 h 688503"/>
              <a:gd name="connsiteX7" fmla="*/ 720392 w 892613"/>
              <a:gd name="connsiteY7" fmla="*/ 209076 h 688503"/>
              <a:gd name="connsiteX8" fmla="*/ 746559 w 892613"/>
              <a:gd name="connsiteY8" fmla="*/ 225324 h 688503"/>
              <a:gd name="connsiteX9" fmla="*/ 887891 w 892613"/>
              <a:gd name="connsiteY9" fmla="*/ 498579 h 688503"/>
              <a:gd name="connsiteX10" fmla="*/ 381958 w 892613"/>
              <a:gd name="connsiteY10" fmla="*/ 669553 h 688503"/>
              <a:gd name="connsiteX0" fmla="*/ 381958 w 892613"/>
              <a:gd name="connsiteY0" fmla="*/ 669978 h 688928"/>
              <a:gd name="connsiteX1" fmla="*/ 4722 w 892613"/>
              <a:gd name="connsiteY1" fmla="*/ 291966 h 688928"/>
              <a:gd name="connsiteX2" fmla="*/ 510654 w 892613"/>
              <a:gd name="connsiteY2" fmla="*/ 120991 h 688928"/>
              <a:gd name="connsiteX3" fmla="*/ 590621 w 892613"/>
              <a:gd name="connsiteY3" fmla="*/ 145103 h 688928"/>
              <a:gd name="connsiteX4" fmla="*/ 618178 w 892613"/>
              <a:gd name="connsiteY4" fmla="*/ 104872 h 688928"/>
              <a:gd name="connsiteX5" fmla="*/ 622258 w 892613"/>
              <a:gd name="connsiteY5" fmla="*/ 1025 h 688928"/>
              <a:gd name="connsiteX6" fmla="*/ 712158 w 892613"/>
              <a:gd name="connsiteY6" fmla="*/ 151850 h 688928"/>
              <a:gd name="connsiteX7" fmla="*/ 720392 w 892613"/>
              <a:gd name="connsiteY7" fmla="*/ 209501 h 688928"/>
              <a:gd name="connsiteX8" fmla="*/ 746559 w 892613"/>
              <a:gd name="connsiteY8" fmla="*/ 225749 h 688928"/>
              <a:gd name="connsiteX9" fmla="*/ 887891 w 892613"/>
              <a:gd name="connsiteY9" fmla="*/ 499004 h 688928"/>
              <a:gd name="connsiteX10" fmla="*/ 381958 w 892613"/>
              <a:gd name="connsiteY10" fmla="*/ 669978 h 688928"/>
              <a:gd name="connsiteX0" fmla="*/ 381958 w 892613"/>
              <a:gd name="connsiteY0" fmla="*/ 670543 h 689493"/>
              <a:gd name="connsiteX1" fmla="*/ 4722 w 892613"/>
              <a:gd name="connsiteY1" fmla="*/ 292531 h 689493"/>
              <a:gd name="connsiteX2" fmla="*/ 510654 w 892613"/>
              <a:gd name="connsiteY2" fmla="*/ 121556 h 689493"/>
              <a:gd name="connsiteX3" fmla="*/ 590621 w 892613"/>
              <a:gd name="connsiteY3" fmla="*/ 145668 h 689493"/>
              <a:gd name="connsiteX4" fmla="*/ 628699 w 892613"/>
              <a:gd name="connsiteY4" fmla="*/ 88320 h 689493"/>
              <a:gd name="connsiteX5" fmla="*/ 622258 w 892613"/>
              <a:gd name="connsiteY5" fmla="*/ 1590 h 689493"/>
              <a:gd name="connsiteX6" fmla="*/ 712158 w 892613"/>
              <a:gd name="connsiteY6" fmla="*/ 152415 h 689493"/>
              <a:gd name="connsiteX7" fmla="*/ 720392 w 892613"/>
              <a:gd name="connsiteY7" fmla="*/ 210066 h 689493"/>
              <a:gd name="connsiteX8" fmla="*/ 746559 w 892613"/>
              <a:gd name="connsiteY8" fmla="*/ 226314 h 689493"/>
              <a:gd name="connsiteX9" fmla="*/ 887891 w 892613"/>
              <a:gd name="connsiteY9" fmla="*/ 499569 h 689493"/>
              <a:gd name="connsiteX10" fmla="*/ 381958 w 892613"/>
              <a:gd name="connsiteY10" fmla="*/ 670543 h 689493"/>
              <a:gd name="connsiteX0" fmla="*/ 381958 w 892613"/>
              <a:gd name="connsiteY0" fmla="*/ 670844 h 689794"/>
              <a:gd name="connsiteX1" fmla="*/ 4722 w 892613"/>
              <a:gd name="connsiteY1" fmla="*/ 292832 h 689794"/>
              <a:gd name="connsiteX2" fmla="*/ 510654 w 892613"/>
              <a:gd name="connsiteY2" fmla="*/ 121857 h 689794"/>
              <a:gd name="connsiteX3" fmla="*/ 590621 w 892613"/>
              <a:gd name="connsiteY3" fmla="*/ 145969 h 689794"/>
              <a:gd name="connsiteX4" fmla="*/ 628699 w 892613"/>
              <a:gd name="connsiteY4" fmla="*/ 88621 h 689794"/>
              <a:gd name="connsiteX5" fmla="*/ 622258 w 892613"/>
              <a:gd name="connsiteY5" fmla="*/ 1891 h 689794"/>
              <a:gd name="connsiteX6" fmla="*/ 712158 w 892613"/>
              <a:gd name="connsiteY6" fmla="*/ 152716 h 689794"/>
              <a:gd name="connsiteX7" fmla="*/ 720392 w 892613"/>
              <a:gd name="connsiteY7" fmla="*/ 210367 h 689794"/>
              <a:gd name="connsiteX8" fmla="*/ 746559 w 892613"/>
              <a:gd name="connsiteY8" fmla="*/ 226615 h 689794"/>
              <a:gd name="connsiteX9" fmla="*/ 887891 w 892613"/>
              <a:gd name="connsiteY9" fmla="*/ 499870 h 689794"/>
              <a:gd name="connsiteX10" fmla="*/ 381958 w 892613"/>
              <a:gd name="connsiteY10" fmla="*/ 670844 h 689794"/>
              <a:gd name="connsiteX0" fmla="*/ 381958 w 892613"/>
              <a:gd name="connsiteY0" fmla="*/ 671315 h 690265"/>
              <a:gd name="connsiteX1" fmla="*/ 4722 w 892613"/>
              <a:gd name="connsiteY1" fmla="*/ 293303 h 690265"/>
              <a:gd name="connsiteX2" fmla="*/ 510654 w 892613"/>
              <a:gd name="connsiteY2" fmla="*/ 122328 h 690265"/>
              <a:gd name="connsiteX3" fmla="*/ 590621 w 892613"/>
              <a:gd name="connsiteY3" fmla="*/ 146440 h 690265"/>
              <a:gd name="connsiteX4" fmla="*/ 611634 w 892613"/>
              <a:gd name="connsiteY4" fmla="*/ 82996 h 690265"/>
              <a:gd name="connsiteX5" fmla="*/ 622258 w 892613"/>
              <a:gd name="connsiteY5" fmla="*/ 2362 h 690265"/>
              <a:gd name="connsiteX6" fmla="*/ 712158 w 892613"/>
              <a:gd name="connsiteY6" fmla="*/ 153187 h 690265"/>
              <a:gd name="connsiteX7" fmla="*/ 720392 w 892613"/>
              <a:gd name="connsiteY7" fmla="*/ 210838 h 690265"/>
              <a:gd name="connsiteX8" fmla="*/ 746559 w 892613"/>
              <a:gd name="connsiteY8" fmla="*/ 227086 h 690265"/>
              <a:gd name="connsiteX9" fmla="*/ 887891 w 892613"/>
              <a:gd name="connsiteY9" fmla="*/ 500341 h 690265"/>
              <a:gd name="connsiteX10" fmla="*/ 381958 w 892613"/>
              <a:gd name="connsiteY10" fmla="*/ 671315 h 690265"/>
              <a:gd name="connsiteX0" fmla="*/ 321993 w 893391"/>
              <a:gd name="connsiteY0" fmla="*/ 699509 h 715351"/>
              <a:gd name="connsiteX1" fmla="*/ 5500 w 893391"/>
              <a:gd name="connsiteY1" fmla="*/ 293303 h 715351"/>
              <a:gd name="connsiteX2" fmla="*/ 511432 w 893391"/>
              <a:gd name="connsiteY2" fmla="*/ 122328 h 715351"/>
              <a:gd name="connsiteX3" fmla="*/ 591399 w 893391"/>
              <a:gd name="connsiteY3" fmla="*/ 146440 h 715351"/>
              <a:gd name="connsiteX4" fmla="*/ 612412 w 893391"/>
              <a:gd name="connsiteY4" fmla="*/ 82996 h 715351"/>
              <a:gd name="connsiteX5" fmla="*/ 623036 w 893391"/>
              <a:gd name="connsiteY5" fmla="*/ 2362 h 715351"/>
              <a:gd name="connsiteX6" fmla="*/ 712936 w 893391"/>
              <a:gd name="connsiteY6" fmla="*/ 153187 h 715351"/>
              <a:gd name="connsiteX7" fmla="*/ 721170 w 893391"/>
              <a:gd name="connsiteY7" fmla="*/ 210838 h 715351"/>
              <a:gd name="connsiteX8" fmla="*/ 747337 w 893391"/>
              <a:gd name="connsiteY8" fmla="*/ 227086 h 715351"/>
              <a:gd name="connsiteX9" fmla="*/ 888669 w 893391"/>
              <a:gd name="connsiteY9" fmla="*/ 500341 h 715351"/>
              <a:gd name="connsiteX10" fmla="*/ 321993 w 893391"/>
              <a:gd name="connsiteY10" fmla="*/ 699509 h 715351"/>
              <a:gd name="connsiteX0" fmla="*/ 271922 w 843320"/>
              <a:gd name="connsiteY0" fmla="*/ 699509 h 702909"/>
              <a:gd name="connsiteX1" fmla="*/ 4023 w 843320"/>
              <a:gd name="connsiteY1" fmla="*/ 381018 h 702909"/>
              <a:gd name="connsiteX2" fmla="*/ 461361 w 843320"/>
              <a:gd name="connsiteY2" fmla="*/ 122328 h 702909"/>
              <a:gd name="connsiteX3" fmla="*/ 541328 w 843320"/>
              <a:gd name="connsiteY3" fmla="*/ 146440 h 702909"/>
              <a:gd name="connsiteX4" fmla="*/ 562341 w 843320"/>
              <a:gd name="connsiteY4" fmla="*/ 82996 h 702909"/>
              <a:gd name="connsiteX5" fmla="*/ 572965 w 843320"/>
              <a:gd name="connsiteY5" fmla="*/ 2362 h 702909"/>
              <a:gd name="connsiteX6" fmla="*/ 662865 w 843320"/>
              <a:gd name="connsiteY6" fmla="*/ 153187 h 702909"/>
              <a:gd name="connsiteX7" fmla="*/ 671099 w 843320"/>
              <a:gd name="connsiteY7" fmla="*/ 210838 h 702909"/>
              <a:gd name="connsiteX8" fmla="*/ 697266 w 843320"/>
              <a:gd name="connsiteY8" fmla="*/ 227086 h 702909"/>
              <a:gd name="connsiteX9" fmla="*/ 838598 w 843320"/>
              <a:gd name="connsiteY9" fmla="*/ 500341 h 702909"/>
              <a:gd name="connsiteX10" fmla="*/ 271922 w 843320"/>
              <a:gd name="connsiteY10" fmla="*/ 699509 h 702909"/>
              <a:gd name="connsiteX0" fmla="*/ 268179 w 839577"/>
              <a:gd name="connsiteY0" fmla="*/ 699509 h 702909"/>
              <a:gd name="connsiteX1" fmla="*/ 280 w 839577"/>
              <a:gd name="connsiteY1" fmla="*/ 381018 h 702909"/>
              <a:gd name="connsiteX2" fmla="*/ 457618 w 839577"/>
              <a:gd name="connsiteY2" fmla="*/ 122328 h 702909"/>
              <a:gd name="connsiteX3" fmla="*/ 537585 w 839577"/>
              <a:gd name="connsiteY3" fmla="*/ 146440 h 702909"/>
              <a:gd name="connsiteX4" fmla="*/ 558598 w 839577"/>
              <a:gd name="connsiteY4" fmla="*/ 82996 h 702909"/>
              <a:gd name="connsiteX5" fmla="*/ 569222 w 839577"/>
              <a:gd name="connsiteY5" fmla="*/ 2362 h 702909"/>
              <a:gd name="connsiteX6" fmla="*/ 659122 w 839577"/>
              <a:gd name="connsiteY6" fmla="*/ 153187 h 702909"/>
              <a:gd name="connsiteX7" fmla="*/ 667356 w 839577"/>
              <a:gd name="connsiteY7" fmla="*/ 210838 h 702909"/>
              <a:gd name="connsiteX8" fmla="*/ 693523 w 839577"/>
              <a:gd name="connsiteY8" fmla="*/ 227086 h 702909"/>
              <a:gd name="connsiteX9" fmla="*/ 834855 w 839577"/>
              <a:gd name="connsiteY9" fmla="*/ 500341 h 702909"/>
              <a:gd name="connsiteX10" fmla="*/ 268179 w 839577"/>
              <a:gd name="connsiteY10" fmla="*/ 699509 h 702909"/>
              <a:gd name="connsiteX0" fmla="*/ 286374 w 857772"/>
              <a:gd name="connsiteY0" fmla="*/ 699509 h 703337"/>
              <a:gd name="connsiteX1" fmla="*/ 252 w 857772"/>
              <a:gd name="connsiteY1" fmla="*/ 371620 h 703337"/>
              <a:gd name="connsiteX2" fmla="*/ 475813 w 857772"/>
              <a:gd name="connsiteY2" fmla="*/ 122328 h 703337"/>
              <a:gd name="connsiteX3" fmla="*/ 555780 w 857772"/>
              <a:gd name="connsiteY3" fmla="*/ 146440 h 703337"/>
              <a:gd name="connsiteX4" fmla="*/ 576793 w 857772"/>
              <a:gd name="connsiteY4" fmla="*/ 82996 h 703337"/>
              <a:gd name="connsiteX5" fmla="*/ 587417 w 857772"/>
              <a:gd name="connsiteY5" fmla="*/ 2362 h 703337"/>
              <a:gd name="connsiteX6" fmla="*/ 677317 w 857772"/>
              <a:gd name="connsiteY6" fmla="*/ 153187 h 703337"/>
              <a:gd name="connsiteX7" fmla="*/ 685551 w 857772"/>
              <a:gd name="connsiteY7" fmla="*/ 210838 h 703337"/>
              <a:gd name="connsiteX8" fmla="*/ 711718 w 857772"/>
              <a:gd name="connsiteY8" fmla="*/ 227086 h 703337"/>
              <a:gd name="connsiteX9" fmla="*/ 853050 w 857772"/>
              <a:gd name="connsiteY9" fmla="*/ 500341 h 703337"/>
              <a:gd name="connsiteX10" fmla="*/ 286374 w 857772"/>
              <a:gd name="connsiteY10" fmla="*/ 699509 h 703337"/>
              <a:gd name="connsiteX0" fmla="*/ 336481 w 859284"/>
              <a:gd name="connsiteY0" fmla="*/ 705775 h 709371"/>
              <a:gd name="connsiteX1" fmla="*/ 1764 w 859284"/>
              <a:gd name="connsiteY1" fmla="*/ 371620 h 709371"/>
              <a:gd name="connsiteX2" fmla="*/ 477325 w 859284"/>
              <a:gd name="connsiteY2" fmla="*/ 122328 h 709371"/>
              <a:gd name="connsiteX3" fmla="*/ 557292 w 859284"/>
              <a:gd name="connsiteY3" fmla="*/ 146440 h 709371"/>
              <a:gd name="connsiteX4" fmla="*/ 578305 w 859284"/>
              <a:gd name="connsiteY4" fmla="*/ 82996 h 709371"/>
              <a:gd name="connsiteX5" fmla="*/ 588929 w 859284"/>
              <a:gd name="connsiteY5" fmla="*/ 2362 h 709371"/>
              <a:gd name="connsiteX6" fmla="*/ 678829 w 859284"/>
              <a:gd name="connsiteY6" fmla="*/ 153187 h 709371"/>
              <a:gd name="connsiteX7" fmla="*/ 687063 w 859284"/>
              <a:gd name="connsiteY7" fmla="*/ 210838 h 709371"/>
              <a:gd name="connsiteX8" fmla="*/ 713230 w 859284"/>
              <a:gd name="connsiteY8" fmla="*/ 227086 h 709371"/>
              <a:gd name="connsiteX9" fmla="*/ 854562 w 859284"/>
              <a:gd name="connsiteY9" fmla="*/ 500341 h 709371"/>
              <a:gd name="connsiteX10" fmla="*/ 336481 w 859284"/>
              <a:gd name="connsiteY10" fmla="*/ 705775 h 709371"/>
              <a:gd name="connsiteX0" fmla="*/ 338908 w 861711"/>
              <a:gd name="connsiteY0" fmla="*/ 705775 h 715095"/>
              <a:gd name="connsiteX1" fmla="*/ 4191 w 861711"/>
              <a:gd name="connsiteY1" fmla="*/ 371620 h 715095"/>
              <a:gd name="connsiteX2" fmla="*/ 479752 w 861711"/>
              <a:gd name="connsiteY2" fmla="*/ 122328 h 715095"/>
              <a:gd name="connsiteX3" fmla="*/ 559719 w 861711"/>
              <a:gd name="connsiteY3" fmla="*/ 146440 h 715095"/>
              <a:gd name="connsiteX4" fmla="*/ 580732 w 861711"/>
              <a:gd name="connsiteY4" fmla="*/ 82996 h 715095"/>
              <a:gd name="connsiteX5" fmla="*/ 591356 w 861711"/>
              <a:gd name="connsiteY5" fmla="*/ 2362 h 715095"/>
              <a:gd name="connsiteX6" fmla="*/ 681256 w 861711"/>
              <a:gd name="connsiteY6" fmla="*/ 153187 h 715095"/>
              <a:gd name="connsiteX7" fmla="*/ 689490 w 861711"/>
              <a:gd name="connsiteY7" fmla="*/ 210838 h 715095"/>
              <a:gd name="connsiteX8" fmla="*/ 715657 w 861711"/>
              <a:gd name="connsiteY8" fmla="*/ 227086 h 715095"/>
              <a:gd name="connsiteX9" fmla="*/ 856989 w 861711"/>
              <a:gd name="connsiteY9" fmla="*/ 500341 h 715095"/>
              <a:gd name="connsiteX10" fmla="*/ 338908 w 861711"/>
              <a:gd name="connsiteY10" fmla="*/ 705775 h 715095"/>
              <a:gd name="connsiteX0" fmla="*/ 340633 w 863436"/>
              <a:gd name="connsiteY0" fmla="*/ 705775 h 715095"/>
              <a:gd name="connsiteX1" fmla="*/ 5916 w 863436"/>
              <a:gd name="connsiteY1" fmla="*/ 371620 h 715095"/>
              <a:gd name="connsiteX2" fmla="*/ 481477 w 863436"/>
              <a:gd name="connsiteY2" fmla="*/ 122328 h 715095"/>
              <a:gd name="connsiteX3" fmla="*/ 561444 w 863436"/>
              <a:gd name="connsiteY3" fmla="*/ 146440 h 715095"/>
              <a:gd name="connsiteX4" fmla="*/ 582457 w 863436"/>
              <a:gd name="connsiteY4" fmla="*/ 82996 h 715095"/>
              <a:gd name="connsiteX5" fmla="*/ 593081 w 863436"/>
              <a:gd name="connsiteY5" fmla="*/ 2362 h 715095"/>
              <a:gd name="connsiteX6" fmla="*/ 682981 w 863436"/>
              <a:gd name="connsiteY6" fmla="*/ 153187 h 715095"/>
              <a:gd name="connsiteX7" fmla="*/ 691215 w 863436"/>
              <a:gd name="connsiteY7" fmla="*/ 210838 h 715095"/>
              <a:gd name="connsiteX8" fmla="*/ 717382 w 863436"/>
              <a:gd name="connsiteY8" fmla="*/ 227086 h 715095"/>
              <a:gd name="connsiteX9" fmla="*/ 858714 w 863436"/>
              <a:gd name="connsiteY9" fmla="*/ 500341 h 715095"/>
              <a:gd name="connsiteX10" fmla="*/ 340633 w 863436"/>
              <a:gd name="connsiteY10" fmla="*/ 705775 h 715095"/>
              <a:gd name="connsiteX0" fmla="*/ 324412 w 847215"/>
              <a:gd name="connsiteY0" fmla="*/ 705775 h 708441"/>
              <a:gd name="connsiteX1" fmla="*/ 1844 w 847215"/>
              <a:gd name="connsiteY1" fmla="*/ 393548 h 708441"/>
              <a:gd name="connsiteX2" fmla="*/ 465256 w 847215"/>
              <a:gd name="connsiteY2" fmla="*/ 122328 h 708441"/>
              <a:gd name="connsiteX3" fmla="*/ 545223 w 847215"/>
              <a:gd name="connsiteY3" fmla="*/ 146440 h 708441"/>
              <a:gd name="connsiteX4" fmla="*/ 566236 w 847215"/>
              <a:gd name="connsiteY4" fmla="*/ 82996 h 708441"/>
              <a:gd name="connsiteX5" fmla="*/ 576860 w 847215"/>
              <a:gd name="connsiteY5" fmla="*/ 2362 h 708441"/>
              <a:gd name="connsiteX6" fmla="*/ 666760 w 847215"/>
              <a:gd name="connsiteY6" fmla="*/ 153187 h 708441"/>
              <a:gd name="connsiteX7" fmla="*/ 674994 w 847215"/>
              <a:gd name="connsiteY7" fmla="*/ 210838 h 708441"/>
              <a:gd name="connsiteX8" fmla="*/ 701161 w 847215"/>
              <a:gd name="connsiteY8" fmla="*/ 227086 h 708441"/>
              <a:gd name="connsiteX9" fmla="*/ 842493 w 847215"/>
              <a:gd name="connsiteY9" fmla="*/ 500341 h 708441"/>
              <a:gd name="connsiteX10" fmla="*/ 324412 w 847215"/>
              <a:gd name="connsiteY10" fmla="*/ 705775 h 708441"/>
              <a:gd name="connsiteX0" fmla="*/ 324412 w 847215"/>
              <a:gd name="connsiteY0" fmla="*/ 705775 h 708441"/>
              <a:gd name="connsiteX1" fmla="*/ 1844 w 847215"/>
              <a:gd name="connsiteY1" fmla="*/ 393548 h 708441"/>
              <a:gd name="connsiteX2" fmla="*/ 465256 w 847215"/>
              <a:gd name="connsiteY2" fmla="*/ 122328 h 708441"/>
              <a:gd name="connsiteX3" fmla="*/ 545223 w 847215"/>
              <a:gd name="connsiteY3" fmla="*/ 146440 h 708441"/>
              <a:gd name="connsiteX4" fmla="*/ 566236 w 847215"/>
              <a:gd name="connsiteY4" fmla="*/ 82996 h 708441"/>
              <a:gd name="connsiteX5" fmla="*/ 576860 w 847215"/>
              <a:gd name="connsiteY5" fmla="*/ 2362 h 708441"/>
              <a:gd name="connsiteX6" fmla="*/ 666760 w 847215"/>
              <a:gd name="connsiteY6" fmla="*/ 153187 h 708441"/>
              <a:gd name="connsiteX7" fmla="*/ 674994 w 847215"/>
              <a:gd name="connsiteY7" fmla="*/ 210838 h 708441"/>
              <a:gd name="connsiteX8" fmla="*/ 701161 w 847215"/>
              <a:gd name="connsiteY8" fmla="*/ 227086 h 708441"/>
              <a:gd name="connsiteX9" fmla="*/ 842493 w 847215"/>
              <a:gd name="connsiteY9" fmla="*/ 500341 h 708441"/>
              <a:gd name="connsiteX10" fmla="*/ 324412 w 847215"/>
              <a:gd name="connsiteY10" fmla="*/ 705775 h 708441"/>
              <a:gd name="connsiteX0" fmla="*/ 323043 w 845846"/>
              <a:gd name="connsiteY0" fmla="*/ 705775 h 708441"/>
              <a:gd name="connsiteX1" fmla="*/ 475 w 845846"/>
              <a:gd name="connsiteY1" fmla="*/ 393548 h 708441"/>
              <a:gd name="connsiteX2" fmla="*/ 463887 w 845846"/>
              <a:gd name="connsiteY2" fmla="*/ 122328 h 708441"/>
              <a:gd name="connsiteX3" fmla="*/ 543854 w 845846"/>
              <a:gd name="connsiteY3" fmla="*/ 146440 h 708441"/>
              <a:gd name="connsiteX4" fmla="*/ 564867 w 845846"/>
              <a:gd name="connsiteY4" fmla="*/ 82996 h 708441"/>
              <a:gd name="connsiteX5" fmla="*/ 575491 w 845846"/>
              <a:gd name="connsiteY5" fmla="*/ 2362 h 708441"/>
              <a:gd name="connsiteX6" fmla="*/ 665391 w 845846"/>
              <a:gd name="connsiteY6" fmla="*/ 153187 h 708441"/>
              <a:gd name="connsiteX7" fmla="*/ 673625 w 845846"/>
              <a:gd name="connsiteY7" fmla="*/ 210838 h 708441"/>
              <a:gd name="connsiteX8" fmla="*/ 699792 w 845846"/>
              <a:gd name="connsiteY8" fmla="*/ 227086 h 708441"/>
              <a:gd name="connsiteX9" fmla="*/ 841124 w 845846"/>
              <a:gd name="connsiteY9" fmla="*/ 500341 h 708441"/>
              <a:gd name="connsiteX10" fmla="*/ 323043 w 845846"/>
              <a:gd name="connsiteY10" fmla="*/ 705775 h 708441"/>
              <a:gd name="connsiteX0" fmla="*/ 323013 w 777699"/>
              <a:gd name="connsiteY0" fmla="*/ 705775 h 710843"/>
              <a:gd name="connsiteX1" fmla="*/ 445 w 777699"/>
              <a:gd name="connsiteY1" fmla="*/ 393548 h 710843"/>
              <a:gd name="connsiteX2" fmla="*/ 463857 w 777699"/>
              <a:gd name="connsiteY2" fmla="*/ 122328 h 710843"/>
              <a:gd name="connsiteX3" fmla="*/ 543824 w 777699"/>
              <a:gd name="connsiteY3" fmla="*/ 146440 h 710843"/>
              <a:gd name="connsiteX4" fmla="*/ 564837 w 777699"/>
              <a:gd name="connsiteY4" fmla="*/ 82996 h 710843"/>
              <a:gd name="connsiteX5" fmla="*/ 575461 w 777699"/>
              <a:gd name="connsiteY5" fmla="*/ 2362 h 710843"/>
              <a:gd name="connsiteX6" fmla="*/ 665361 w 777699"/>
              <a:gd name="connsiteY6" fmla="*/ 153187 h 710843"/>
              <a:gd name="connsiteX7" fmla="*/ 673595 w 777699"/>
              <a:gd name="connsiteY7" fmla="*/ 210838 h 710843"/>
              <a:gd name="connsiteX8" fmla="*/ 699762 w 777699"/>
              <a:gd name="connsiteY8" fmla="*/ 227086 h 710843"/>
              <a:gd name="connsiteX9" fmla="*/ 757920 w 777699"/>
              <a:gd name="connsiteY9" fmla="*/ 526992 h 710843"/>
              <a:gd name="connsiteX10" fmla="*/ 323013 w 777699"/>
              <a:gd name="connsiteY10" fmla="*/ 705775 h 710843"/>
              <a:gd name="connsiteX0" fmla="*/ 255866 w 782254"/>
              <a:gd name="connsiteY0" fmla="*/ 719885 h 724205"/>
              <a:gd name="connsiteX1" fmla="*/ 5000 w 782254"/>
              <a:gd name="connsiteY1" fmla="*/ 393548 h 724205"/>
              <a:gd name="connsiteX2" fmla="*/ 468412 w 782254"/>
              <a:gd name="connsiteY2" fmla="*/ 122328 h 724205"/>
              <a:gd name="connsiteX3" fmla="*/ 548379 w 782254"/>
              <a:gd name="connsiteY3" fmla="*/ 146440 h 724205"/>
              <a:gd name="connsiteX4" fmla="*/ 569392 w 782254"/>
              <a:gd name="connsiteY4" fmla="*/ 82996 h 724205"/>
              <a:gd name="connsiteX5" fmla="*/ 580016 w 782254"/>
              <a:gd name="connsiteY5" fmla="*/ 2362 h 724205"/>
              <a:gd name="connsiteX6" fmla="*/ 669916 w 782254"/>
              <a:gd name="connsiteY6" fmla="*/ 153187 h 724205"/>
              <a:gd name="connsiteX7" fmla="*/ 678150 w 782254"/>
              <a:gd name="connsiteY7" fmla="*/ 210838 h 724205"/>
              <a:gd name="connsiteX8" fmla="*/ 704317 w 782254"/>
              <a:gd name="connsiteY8" fmla="*/ 227086 h 724205"/>
              <a:gd name="connsiteX9" fmla="*/ 762475 w 782254"/>
              <a:gd name="connsiteY9" fmla="*/ 526992 h 724205"/>
              <a:gd name="connsiteX10" fmla="*/ 255866 w 782254"/>
              <a:gd name="connsiteY10" fmla="*/ 719885 h 724205"/>
              <a:gd name="connsiteX0" fmla="*/ 257806 w 784194"/>
              <a:gd name="connsiteY0" fmla="*/ 719885 h 725150"/>
              <a:gd name="connsiteX1" fmla="*/ 6940 w 784194"/>
              <a:gd name="connsiteY1" fmla="*/ 393548 h 725150"/>
              <a:gd name="connsiteX2" fmla="*/ 470352 w 784194"/>
              <a:gd name="connsiteY2" fmla="*/ 122328 h 725150"/>
              <a:gd name="connsiteX3" fmla="*/ 550319 w 784194"/>
              <a:gd name="connsiteY3" fmla="*/ 146440 h 725150"/>
              <a:gd name="connsiteX4" fmla="*/ 571332 w 784194"/>
              <a:gd name="connsiteY4" fmla="*/ 82996 h 725150"/>
              <a:gd name="connsiteX5" fmla="*/ 581956 w 784194"/>
              <a:gd name="connsiteY5" fmla="*/ 2362 h 725150"/>
              <a:gd name="connsiteX6" fmla="*/ 671856 w 784194"/>
              <a:gd name="connsiteY6" fmla="*/ 153187 h 725150"/>
              <a:gd name="connsiteX7" fmla="*/ 680090 w 784194"/>
              <a:gd name="connsiteY7" fmla="*/ 210838 h 725150"/>
              <a:gd name="connsiteX8" fmla="*/ 706257 w 784194"/>
              <a:gd name="connsiteY8" fmla="*/ 227086 h 725150"/>
              <a:gd name="connsiteX9" fmla="*/ 764415 w 784194"/>
              <a:gd name="connsiteY9" fmla="*/ 526992 h 725150"/>
              <a:gd name="connsiteX10" fmla="*/ 257806 w 784194"/>
              <a:gd name="connsiteY10" fmla="*/ 719885 h 725150"/>
              <a:gd name="connsiteX0" fmla="*/ 244657 w 771045"/>
              <a:gd name="connsiteY0" fmla="*/ 719885 h 724910"/>
              <a:gd name="connsiteX1" fmla="*/ 5263 w 771045"/>
              <a:gd name="connsiteY1" fmla="*/ 379439 h 724910"/>
              <a:gd name="connsiteX2" fmla="*/ 457203 w 771045"/>
              <a:gd name="connsiteY2" fmla="*/ 122328 h 724910"/>
              <a:gd name="connsiteX3" fmla="*/ 537170 w 771045"/>
              <a:gd name="connsiteY3" fmla="*/ 146440 h 724910"/>
              <a:gd name="connsiteX4" fmla="*/ 558183 w 771045"/>
              <a:gd name="connsiteY4" fmla="*/ 82996 h 724910"/>
              <a:gd name="connsiteX5" fmla="*/ 568807 w 771045"/>
              <a:gd name="connsiteY5" fmla="*/ 2362 h 724910"/>
              <a:gd name="connsiteX6" fmla="*/ 658707 w 771045"/>
              <a:gd name="connsiteY6" fmla="*/ 153187 h 724910"/>
              <a:gd name="connsiteX7" fmla="*/ 666941 w 771045"/>
              <a:gd name="connsiteY7" fmla="*/ 210838 h 724910"/>
              <a:gd name="connsiteX8" fmla="*/ 693108 w 771045"/>
              <a:gd name="connsiteY8" fmla="*/ 227086 h 724910"/>
              <a:gd name="connsiteX9" fmla="*/ 751266 w 771045"/>
              <a:gd name="connsiteY9" fmla="*/ 526992 h 724910"/>
              <a:gd name="connsiteX10" fmla="*/ 244657 w 771045"/>
              <a:gd name="connsiteY10" fmla="*/ 719885 h 724910"/>
              <a:gd name="connsiteX0" fmla="*/ 239662 w 766050"/>
              <a:gd name="connsiteY0" fmla="*/ 719885 h 724910"/>
              <a:gd name="connsiteX1" fmla="*/ 268 w 766050"/>
              <a:gd name="connsiteY1" fmla="*/ 379439 h 724910"/>
              <a:gd name="connsiteX2" fmla="*/ 452208 w 766050"/>
              <a:gd name="connsiteY2" fmla="*/ 122328 h 724910"/>
              <a:gd name="connsiteX3" fmla="*/ 532175 w 766050"/>
              <a:gd name="connsiteY3" fmla="*/ 146440 h 724910"/>
              <a:gd name="connsiteX4" fmla="*/ 553188 w 766050"/>
              <a:gd name="connsiteY4" fmla="*/ 82996 h 724910"/>
              <a:gd name="connsiteX5" fmla="*/ 563812 w 766050"/>
              <a:gd name="connsiteY5" fmla="*/ 2362 h 724910"/>
              <a:gd name="connsiteX6" fmla="*/ 653712 w 766050"/>
              <a:gd name="connsiteY6" fmla="*/ 153187 h 724910"/>
              <a:gd name="connsiteX7" fmla="*/ 661946 w 766050"/>
              <a:gd name="connsiteY7" fmla="*/ 210838 h 724910"/>
              <a:gd name="connsiteX8" fmla="*/ 688113 w 766050"/>
              <a:gd name="connsiteY8" fmla="*/ 227086 h 724910"/>
              <a:gd name="connsiteX9" fmla="*/ 746271 w 766050"/>
              <a:gd name="connsiteY9" fmla="*/ 526992 h 724910"/>
              <a:gd name="connsiteX10" fmla="*/ 239662 w 766050"/>
              <a:gd name="connsiteY10" fmla="*/ 719885 h 724910"/>
              <a:gd name="connsiteX0" fmla="*/ 326836 w 767181"/>
              <a:gd name="connsiteY0" fmla="*/ 716750 h 721938"/>
              <a:gd name="connsiteX1" fmla="*/ 1399 w 767181"/>
              <a:gd name="connsiteY1" fmla="*/ 379439 h 721938"/>
              <a:gd name="connsiteX2" fmla="*/ 453339 w 767181"/>
              <a:gd name="connsiteY2" fmla="*/ 122328 h 721938"/>
              <a:gd name="connsiteX3" fmla="*/ 533306 w 767181"/>
              <a:gd name="connsiteY3" fmla="*/ 146440 h 721938"/>
              <a:gd name="connsiteX4" fmla="*/ 554319 w 767181"/>
              <a:gd name="connsiteY4" fmla="*/ 82996 h 721938"/>
              <a:gd name="connsiteX5" fmla="*/ 564943 w 767181"/>
              <a:gd name="connsiteY5" fmla="*/ 2362 h 721938"/>
              <a:gd name="connsiteX6" fmla="*/ 654843 w 767181"/>
              <a:gd name="connsiteY6" fmla="*/ 153187 h 721938"/>
              <a:gd name="connsiteX7" fmla="*/ 663077 w 767181"/>
              <a:gd name="connsiteY7" fmla="*/ 210838 h 721938"/>
              <a:gd name="connsiteX8" fmla="*/ 689244 w 767181"/>
              <a:gd name="connsiteY8" fmla="*/ 227086 h 721938"/>
              <a:gd name="connsiteX9" fmla="*/ 747402 w 767181"/>
              <a:gd name="connsiteY9" fmla="*/ 526992 h 721938"/>
              <a:gd name="connsiteX10" fmla="*/ 326836 w 767181"/>
              <a:gd name="connsiteY10" fmla="*/ 716750 h 721938"/>
              <a:gd name="connsiteX0" fmla="*/ 328757 w 769102"/>
              <a:gd name="connsiteY0" fmla="*/ 716750 h 717243"/>
              <a:gd name="connsiteX1" fmla="*/ 3320 w 769102"/>
              <a:gd name="connsiteY1" fmla="*/ 379439 h 717243"/>
              <a:gd name="connsiteX2" fmla="*/ 455260 w 769102"/>
              <a:gd name="connsiteY2" fmla="*/ 122328 h 717243"/>
              <a:gd name="connsiteX3" fmla="*/ 535227 w 769102"/>
              <a:gd name="connsiteY3" fmla="*/ 146440 h 717243"/>
              <a:gd name="connsiteX4" fmla="*/ 556240 w 769102"/>
              <a:gd name="connsiteY4" fmla="*/ 82996 h 717243"/>
              <a:gd name="connsiteX5" fmla="*/ 566864 w 769102"/>
              <a:gd name="connsiteY5" fmla="*/ 2362 h 717243"/>
              <a:gd name="connsiteX6" fmla="*/ 656764 w 769102"/>
              <a:gd name="connsiteY6" fmla="*/ 153187 h 717243"/>
              <a:gd name="connsiteX7" fmla="*/ 664998 w 769102"/>
              <a:gd name="connsiteY7" fmla="*/ 210838 h 717243"/>
              <a:gd name="connsiteX8" fmla="*/ 691165 w 769102"/>
              <a:gd name="connsiteY8" fmla="*/ 227086 h 717243"/>
              <a:gd name="connsiteX9" fmla="*/ 749323 w 769102"/>
              <a:gd name="connsiteY9" fmla="*/ 526992 h 717243"/>
              <a:gd name="connsiteX10" fmla="*/ 328757 w 769102"/>
              <a:gd name="connsiteY10" fmla="*/ 716750 h 717243"/>
              <a:gd name="connsiteX0" fmla="*/ 328758 w 769103"/>
              <a:gd name="connsiteY0" fmla="*/ 716750 h 717243"/>
              <a:gd name="connsiteX1" fmla="*/ 3321 w 769103"/>
              <a:gd name="connsiteY1" fmla="*/ 379439 h 717243"/>
              <a:gd name="connsiteX2" fmla="*/ 455261 w 769103"/>
              <a:gd name="connsiteY2" fmla="*/ 122328 h 717243"/>
              <a:gd name="connsiteX3" fmla="*/ 535228 w 769103"/>
              <a:gd name="connsiteY3" fmla="*/ 146440 h 717243"/>
              <a:gd name="connsiteX4" fmla="*/ 556241 w 769103"/>
              <a:gd name="connsiteY4" fmla="*/ 82996 h 717243"/>
              <a:gd name="connsiteX5" fmla="*/ 566865 w 769103"/>
              <a:gd name="connsiteY5" fmla="*/ 2362 h 717243"/>
              <a:gd name="connsiteX6" fmla="*/ 656765 w 769103"/>
              <a:gd name="connsiteY6" fmla="*/ 153187 h 717243"/>
              <a:gd name="connsiteX7" fmla="*/ 664999 w 769103"/>
              <a:gd name="connsiteY7" fmla="*/ 210838 h 717243"/>
              <a:gd name="connsiteX8" fmla="*/ 691166 w 769103"/>
              <a:gd name="connsiteY8" fmla="*/ 227086 h 717243"/>
              <a:gd name="connsiteX9" fmla="*/ 749324 w 769103"/>
              <a:gd name="connsiteY9" fmla="*/ 526992 h 717243"/>
              <a:gd name="connsiteX10" fmla="*/ 328758 w 769103"/>
              <a:gd name="connsiteY10" fmla="*/ 716750 h 717243"/>
              <a:gd name="connsiteX0" fmla="*/ 326824 w 759194"/>
              <a:gd name="connsiteY0" fmla="*/ 716750 h 721775"/>
              <a:gd name="connsiteX1" fmla="*/ 1387 w 759194"/>
              <a:gd name="connsiteY1" fmla="*/ 379439 h 721775"/>
              <a:gd name="connsiteX2" fmla="*/ 453327 w 759194"/>
              <a:gd name="connsiteY2" fmla="*/ 122328 h 721775"/>
              <a:gd name="connsiteX3" fmla="*/ 533294 w 759194"/>
              <a:gd name="connsiteY3" fmla="*/ 146440 h 721775"/>
              <a:gd name="connsiteX4" fmla="*/ 554307 w 759194"/>
              <a:gd name="connsiteY4" fmla="*/ 82996 h 721775"/>
              <a:gd name="connsiteX5" fmla="*/ 564931 w 759194"/>
              <a:gd name="connsiteY5" fmla="*/ 2362 h 721775"/>
              <a:gd name="connsiteX6" fmla="*/ 654831 w 759194"/>
              <a:gd name="connsiteY6" fmla="*/ 153187 h 721775"/>
              <a:gd name="connsiteX7" fmla="*/ 663065 w 759194"/>
              <a:gd name="connsiteY7" fmla="*/ 210838 h 721775"/>
              <a:gd name="connsiteX8" fmla="*/ 689232 w 759194"/>
              <a:gd name="connsiteY8" fmla="*/ 227086 h 721775"/>
              <a:gd name="connsiteX9" fmla="*/ 733051 w 759194"/>
              <a:gd name="connsiteY9" fmla="*/ 525424 h 721775"/>
              <a:gd name="connsiteX10" fmla="*/ 326824 w 759194"/>
              <a:gd name="connsiteY10" fmla="*/ 716750 h 721775"/>
              <a:gd name="connsiteX0" fmla="*/ 326824 w 759193"/>
              <a:gd name="connsiteY0" fmla="*/ 716750 h 719564"/>
              <a:gd name="connsiteX1" fmla="*/ 1387 w 759193"/>
              <a:gd name="connsiteY1" fmla="*/ 379439 h 719564"/>
              <a:gd name="connsiteX2" fmla="*/ 453327 w 759193"/>
              <a:gd name="connsiteY2" fmla="*/ 122328 h 719564"/>
              <a:gd name="connsiteX3" fmla="*/ 533294 w 759193"/>
              <a:gd name="connsiteY3" fmla="*/ 146440 h 719564"/>
              <a:gd name="connsiteX4" fmla="*/ 554307 w 759193"/>
              <a:gd name="connsiteY4" fmla="*/ 82996 h 719564"/>
              <a:gd name="connsiteX5" fmla="*/ 564931 w 759193"/>
              <a:gd name="connsiteY5" fmla="*/ 2362 h 719564"/>
              <a:gd name="connsiteX6" fmla="*/ 654831 w 759193"/>
              <a:gd name="connsiteY6" fmla="*/ 153187 h 719564"/>
              <a:gd name="connsiteX7" fmla="*/ 663065 w 759193"/>
              <a:gd name="connsiteY7" fmla="*/ 210838 h 719564"/>
              <a:gd name="connsiteX8" fmla="*/ 689232 w 759193"/>
              <a:gd name="connsiteY8" fmla="*/ 227086 h 719564"/>
              <a:gd name="connsiteX9" fmla="*/ 733051 w 759193"/>
              <a:gd name="connsiteY9" fmla="*/ 525424 h 719564"/>
              <a:gd name="connsiteX10" fmla="*/ 326824 w 759193"/>
              <a:gd name="connsiteY10" fmla="*/ 716750 h 719564"/>
              <a:gd name="connsiteX0" fmla="*/ 326824 w 757034"/>
              <a:gd name="connsiteY0" fmla="*/ 716750 h 719564"/>
              <a:gd name="connsiteX1" fmla="*/ 1387 w 757034"/>
              <a:gd name="connsiteY1" fmla="*/ 379439 h 719564"/>
              <a:gd name="connsiteX2" fmla="*/ 453327 w 757034"/>
              <a:gd name="connsiteY2" fmla="*/ 122328 h 719564"/>
              <a:gd name="connsiteX3" fmla="*/ 533294 w 757034"/>
              <a:gd name="connsiteY3" fmla="*/ 146440 h 719564"/>
              <a:gd name="connsiteX4" fmla="*/ 554307 w 757034"/>
              <a:gd name="connsiteY4" fmla="*/ 82996 h 719564"/>
              <a:gd name="connsiteX5" fmla="*/ 564931 w 757034"/>
              <a:gd name="connsiteY5" fmla="*/ 2362 h 719564"/>
              <a:gd name="connsiteX6" fmla="*/ 654831 w 757034"/>
              <a:gd name="connsiteY6" fmla="*/ 153187 h 719564"/>
              <a:gd name="connsiteX7" fmla="*/ 663065 w 757034"/>
              <a:gd name="connsiteY7" fmla="*/ 210838 h 719564"/>
              <a:gd name="connsiteX8" fmla="*/ 689232 w 757034"/>
              <a:gd name="connsiteY8" fmla="*/ 227086 h 719564"/>
              <a:gd name="connsiteX9" fmla="*/ 733051 w 757034"/>
              <a:gd name="connsiteY9" fmla="*/ 525424 h 719564"/>
              <a:gd name="connsiteX10" fmla="*/ 326824 w 757034"/>
              <a:gd name="connsiteY10" fmla="*/ 716750 h 719564"/>
              <a:gd name="connsiteX0" fmla="*/ 331069 w 761279"/>
              <a:gd name="connsiteY0" fmla="*/ 716750 h 718682"/>
              <a:gd name="connsiteX1" fmla="*/ 5632 w 761279"/>
              <a:gd name="connsiteY1" fmla="*/ 379439 h 718682"/>
              <a:gd name="connsiteX2" fmla="*/ 457572 w 761279"/>
              <a:gd name="connsiteY2" fmla="*/ 122328 h 718682"/>
              <a:gd name="connsiteX3" fmla="*/ 537539 w 761279"/>
              <a:gd name="connsiteY3" fmla="*/ 146440 h 718682"/>
              <a:gd name="connsiteX4" fmla="*/ 558552 w 761279"/>
              <a:gd name="connsiteY4" fmla="*/ 82996 h 718682"/>
              <a:gd name="connsiteX5" fmla="*/ 569176 w 761279"/>
              <a:gd name="connsiteY5" fmla="*/ 2362 h 718682"/>
              <a:gd name="connsiteX6" fmla="*/ 659076 w 761279"/>
              <a:gd name="connsiteY6" fmla="*/ 153187 h 718682"/>
              <a:gd name="connsiteX7" fmla="*/ 667310 w 761279"/>
              <a:gd name="connsiteY7" fmla="*/ 210838 h 718682"/>
              <a:gd name="connsiteX8" fmla="*/ 693477 w 761279"/>
              <a:gd name="connsiteY8" fmla="*/ 227086 h 718682"/>
              <a:gd name="connsiteX9" fmla="*/ 737296 w 761279"/>
              <a:gd name="connsiteY9" fmla="*/ 525424 h 718682"/>
              <a:gd name="connsiteX10" fmla="*/ 331069 w 761279"/>
              <a:gd name="connsiteY10" fmla="*/ 716750 h 71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1279" h="718682">
                <a:moveTo>
                  <a:pt x="331069" y="716750"/>
                </a:moveTo>
                <a:cubicBezTo>
                  <a:pt x="8362" y="697122"/>
                  <a:pt x="-15452" y="478509"/>
                  <a:pt x="5632" y="379439"/>
                </a:cubicBezTo>
                <a:cubicBezTo>
                  <a:pt x="26716" y="280369"/>
                  <a:pt x="213692" y="65156"/>
                  <a:pt x="457572" y="122328"/>
                </a:cubicBezTo>
                <a:lnTo>
                  <a:pt x="537539" y="146440"/>
                </a:lnTo>
                <a:lnTo>
                  <a:pt x="558552" y="82996"/>
                </a:lnTo>
                <a:cubicBezTo>
                  <a:pt x="554354" y="2246"/>
                  <a:pt x="535292" y="-5404"/>
                  <a:pt x="569176" y="2362"/>
                </a:cubicBezTo>
                <a:cubicBezTo>
                  <a:pt x="624816" y="65092"/>
                  <a:pt x="644116" y="94647"/>
                  <a:pt x="659076" y="153187"/>
                </a:cubicBezTo>
                <a:lnTo>
                  <a:pt x="667310" y="210838"/>
                </a:lnTo>
                <a:lnTo>
                  <a:pt x="693477" y="227086"/>
                </a:lnTo>
                <a:cubicBezTo>
                  <a:pt x="799375" y="303951"/>
                  <a:pt x="753772" y="455758"/>
                  <a:pt x="737296" y="525424"/>
                </a:cubicBezTo>
                <a:cubicBezTo>
                  <a:pt x="724702" y="601772"/>
                  <a:pt x="653776" y="736378"/>
                  <a:pt x="331069" y="71675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280" name="Rectangle 104">
            <a:extLst>
              <a:ext uri="{FF2B5EF4-FFF2-40B4-BE49-F238E27FC236}">
                <a16:creationId xmlns:a16="http://schemas.microsoft.com/office/drawing/2014/main" id="{A3EF2B91-5C40-4C62-A163-23BED7D24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3890" y="4492743"/>
            <a:ext cx="1648072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1300" b="1" dirty="0"/>
              <a:t>I can multiply a number by 1 or divide a number by 1 and the answer will be the same.  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6591876" y="1309341"/>
            <a:ext cx="1462510" cy="6030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29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7260" y="1297101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1</a:t>
            </a:r>
          </a:p>
        </p:txBody>
      </p:sp>
      <p:sp>
        <p:nvSpPr>
          <p:cNvPr id="130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7260" y="1585749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6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775556" y="1603088"/>
            <a:ext cx="25260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929" y="1297101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33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017" y="1585749"/>
            <a:ext cx="48641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24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7589225" y="1603088"/>
            <a:ext cx="25260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9759" y="1335718"/>
            <a:ext cx="45231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3600" dirty="0"/>
              <a:t>=</a:t>
            </a:r>
          </a:p>
        </p:txBody>
      </p:sp>
      <p:sp>
        <p:nvSpPr>
          <p:cNvPr id="137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858020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557" y="1255474"/>
            <a:ext cx="343241" cy="3125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35342" y="4219538"/>
            <a:ext cx="912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GB" altLang="en-US" b="1" dirty="0">
                <a:solidFill>
                  <a:srgbClr val="83420D"/>
                </a:solidFill>
              </a:rPr>
              <a:t>29 700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221">
            <a:off x="3274198" y="4103606"/>
            <a:ext cx="603870" cy="612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06"/>
          <a:stretch/>
        </p:blipFill>
        <p:spPr>
          <a:xfrm>
            <a:off x="7170932" y="4454634"/>
            <a:ext cx="1086044" cy="1635484"/>
          </a:xfrm>
          <a:prstGeom prst="rect">
            <a:avLst/>
          </a:prstGeom>
        </p:spPr>
      </p:pic>
      <p:sp>
        <p:nvSpPr>
          <p:cNvPr id="62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776" y="2905154"/>
            <a:ext cx="827093" cy="6786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800" b="1" dirty="0">
                <a:solidFill>
                  <a:srgbClr val="6A9324"/>
                </a:solidFill>
              </a:rPr>
              <a:t>49</a:t>
            </a:r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49" y="2818056"/>
            <a:ext cx="1054580" cy="9408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135" y="2772738"/>
            <a:ext cx="887005" cy="1042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209" y="2770220"/>
            <a:ext cx="880034" cy="101069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18229 -0.0030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27" grpId="0" animBg="1"/>
      <p:bldP spid="57" grpId="0" animBg="1"/>
      <p:bldP spid="69" grpId="0" animBg="1"/>
      <p:bldP spid="72" grpId="0" animBg="1"/>
      <p:bldP spid="73" grpId="0" animBg="1"/>
      <p:bldP spid="79" grpId="0" animBg="1"/>
      <p:bldP spid="137" grpId="0" animBg="1"/>
      <p:bldP spid="10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7">
            <a:extLst>
              <a:ext uri="{FF2B5EF4-FFF2-40B4-BE49-F238E27FC236}">
                <a16:creationId xmlns:a16="http://schemas.microsoft.com/office/drawing/2014/main" id="{38DAC323-5513-47D0-A68A-357E33C33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709" y="506880"/>
            <a:ext cx="15151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Summer 5 Tuesday</a:t>
            </a:r>
          </a:p>
        </p:txBody>
      </p:sp>
      <p:sp>
        <p:nvSpPr>
          <p:cNvPr id="11272" name="Rectangle 22">
            <a:extLst>
              <a:ext uri="{FF2B5EF4-FFF2-40B4-BE49-F238E27FC236}">
                <a16:creationId xmlns:a16="http://schemas.microsoft.com/office/drawing/2014/main" id="{1B73A38E-3F19-4F46-AF6E-D41E53E83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53004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11273" name="Picture 23">
            <a:extLst>
              <a:ext uri="{FF2B5EF4-FFF2-40B4-BE49-F238E27FC236}">
                <a16:creationId xmlns:a16="http://schemas.microsoft.com/office/drawing/2014/main" id="{C2616534-4F48-46A0-BF91-0B64783EE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4703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7E0517F1-CD54-41DE-82FC-6DF4436EB565}"/>
              </a:ext>
            </a:extLst>
          </p:cNvPr>
          <p:cNvSpPr/>
          <p:nvPr/>
        </p:nvSpPr>
        <p:spPr>
          <a:xfrm>
            <a:off x="771525" y="527131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B2F9C45-3519-4383-971C-780A5627AB39}"/>
              </a:ext>
            </a:extLst>
          </p:cNvPr>
          <p:cNvSpPr/>
          <p:nvPr/>
        </p:nvSpPr>
        <p:spPr>
          <a:xfrm>
            <a:off x="4615775" y="2077640"/>
            <a:ext cx="3772575" cy="1957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4621300" y="768246"/>
            <a:ext cx="3763881" cy="1220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Fractions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76154FD-9F07-4673-969F-497F74BBE2D9}"/>
              </a:ext>
            </a:extLst>
          </p:cNvPr>
          <p:cNvSpPr/>
          <p:nvPr/>
        </p:nvSpPr>
        <p:spPr>
          <a:xfrm>
            <a:off x="4615775" y="4115111"/>
            <a:ext cx="3775669" cy="19777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Reasoning</a:t>
            </a:r>
          </a:p>
        </p:txBody>
      </p:sp>
      <p:sp>
        <p:nvSpPr>
          <p:cNvPr id="94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2168292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95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300" y="2362060"/>
            <a:ext cx="3494000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What 3D shape will be formed by this net?</a:t>
            </a:r>
          </a:p>
        </p:txBody>
      </p:sp>
      <p:sp>
        <p:nvSpPr>
          <p:cNvPr id="96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6434" y="5569515"/>
            <a:ext cx="2320793" cy="52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300" dirty="0"/>
              <a:t>Is Saniya correct? 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300" b="1" dirty="0"/>
              <a:t>Explain your reasoning.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55005" y="2818056"/>
            <a:ext cx="3774768" cy="1965567"/>
          </a:xfrm>
          <a:prstGeom prst="rect">
            <a:avLst/>
          </a:prstGeom>
          <a:solidFill>
            <a:srgbClr val="ED9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+ and −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9D8B0D8-D488-4B76-8FA5-F0D7B06AD3BE}"/>
              </a:ext>
            </a:extLst>
          </p:cNvPr>
          <p:cNvSpPr/>
          <p:nvPr/>
        </p:nvSpPr>
        <p:spPr>
          <a:xfrm>
            <a:off x="753478" y="767790"/>
            <a:ext cx="3773517" cy="19704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Place Value</a:t>
            </a:r>
          </a:p>
        </p:txBody>
      </p:sp>
      <p:sp>
        <p:nvSpPr>
          <p:cNvPr id="99" name="Reveal Answer 1">
            <a:extLst>
              <a:ext uri="{FF2B5EF4-FFF2-40B4-BE49-F238E27FC236}">
                <a16:creationId xmlns:a16="http://schemas.microsoft.com/office/drawing/2014/main" id="{5920F95F-BAF8-41D0-A937-C101AC3228D7}"/>
              </a:ext>
            </a:extLst>
          </p:cNvPr>
          <p:cNvSpPr/>
          <p:nvPr/>
        </p:nvSpPr>
        <p:spPr>
          <a:xfrm>
            <a:off x="3349806" y="85541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191" y="3165705"/>
            <a:ext cx="3603907" cy="1522009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4550" y="1132054"/>
            <a:ext cx="3596548" cy="15233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158022"/>
            <a:ext cx="3596548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What is this number? </a:t>
            </a:r>
            <a:r>
              <a:rPr lang="en-GB" sz="1300" b="1" dirty="0"/>
              <a:t>DCCXXVIII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64752" y="4871889"/>
            <a:ext cx="3763881" cy="12209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× and ÷</a:t>
            </a:r>
          </a:p>
        </p:txBody>
      </p:sp>
      <p:sp>
        <p:nvSpPr>
          <p:cNvPr id="104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437" y="1860375"/>
            <a:ext cx="1366143" cy="540112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728</a:t>
            </a:r>
          </a:p>
        </p:txBody>
      </p:sp>
      <p:sp>
        <p:nvSpPr>
          <p:cNvPr id="107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7016" y="2900922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5733" y="5439821"/>
            <a:ext cx="3611072" cy="564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1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5572208"/>
            <a:ext cx="36122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4896  ÷  6  =  </a:t>
            </a:r>
            <a:r>
              <a:rPr lang="en-GB" altLang="en-US" b="1" dirty="0">
                <a:solidFill>
                  <a:schemeClr val="accent1">
                    <a:lumMod val="50000"/>
                  </a:schemeClr>
                </a:solidFill>
              </a:rPr>
              <a:t>816</a:t>
            </a:r>
          </a:p>
        </p:txBody>
      </p:sp>
      <p:sp>
        <p:nvSpPr>
          <p:cNvPr id="112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45558" y="495893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65" y="1554792"/>
            <a:ext cx="1694987" cy="1100604"/>
          </a:xfrm>
          <a:prstGeom prst="rect">
            <a:avLst/>
          </a:prstGeom>
        </p:spPr>
      </p:pic>
      <p:sp>
        <p:nvSpPr>
          <p:cNvPr id="116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092" y="1047129"/>
            <a:ext cx="3586306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What number is hidden in these equivalent fractions? </a:t>
            </a:r>
          </a:p>
        </p:txBody>
      </p:sp>
      <p:sp>
        <p:nvSpPr>
          <p:cNvPr id="117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61" y="5149854"/>
            <a:ext cx="3762634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Use a written method to solve this calculation: </a:t>
            </a:r>
          </a:p>
        </p:txBody>
      </p:sp>
      <p:pic>
        <p:nvPicPr>
          <p:cNvPr id="124" name="Picture 1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4126">
            <a:off x="3294130" y="5314931"/>
            <a:ext cx="518821" cy="883883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5791776" y="1309341"/>
            <a:ext cx="1462510" cy="6030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28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160" y="1297101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3</a:t>
            </a:r>
          </a:p>
        </p:txBody>
      </p:sp>
      <p:sp>
        <p:nvSpPr>
          <p:cNvPr id="129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8100" y="1585749"/>
            <a:ext cx="42457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130" name="Straight Connector 129"/>
          <p:cNvCxnSpPr/>
          <p:nvPr/>
        </p:nvCxnSpPr>
        <p:spPr>
          <a:xfrm>
            <a:off x="5975456" y="1603088"/>
            <a:ext cx="25260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4149" y="1297101"/>
            <a:ext cx="439256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12</a:t>
            </a:r>
          </a:p>
        </p:txBody>
      </p:sp>
      <p:sp>
        <p:nvSpPr>
          <p:cNvPr id="132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392" y="1585749"/>
            <a:ext cx="48641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16</a:t>
            </a:r>
          </a:p>
        </p:txBody>
      </p:sp>
      <p:cxnSp>
        <p:nvCxnSpPr>
          <p:cNvPr id="133" name="Straight Connector 132"/>
          <p:cNvCxnSpPr/>
          <p:nvPr/>
        </p:nvCxnSpPr>
        <p:spPr>
          <a:xfrm>
            <a:off x="6789125" y="1603088"/>
            <a:ext cx="25260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9659" y="1335718"/>
            <a:ext cx="45231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3600" dirty="0"/>
              <a:t>=</a:t>
            </a:r>
          </a:p>
        </p:txBody>
      </p:sp>
      <p:sp>
        <p:nvSpPr>
          <p:cNvPr id="135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858020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768" y="1633955"/>
            <a:ext cx="343241" cy="312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085" y="4709520"/>
            <a:ext cx="1064225" cy="1383333"/>
          </a:xfrm>
          <a:prstGeom prst="rect">
            <a:avLst/>
          </a:prstGeom>
        </p:spPr>
      </p:pic>
      <p:sp>
        <p:nvSpPr>
          <p:cNvPr id="139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3031" y="2932494"/>
            <a:ext cx="1635261" cy="644004"/>
          </a:xfrm>
          <a:prstGeom prst="rect">
            <a:avLst/>
          </a:prstGeom>
          <a:noFill/>
          <a:ln w="25400">
            <a:solidFill>
              <a:srgbClr val="6A932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8000" tIns="72000" rIns="10800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>
                <a:solidFill>
                  <a:schemeClr val="accent4">
                    <a:lumMod val="50000"/>
                  </a:schemeClr>
                </a:solidFill>
              </a:rPr>
              <a:t>A triangular prism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139771"/>
              </p:ext>
            </p:extLst>
          </p:nvPr>
        </p:nvGraphicFramePr>
        <p:xfrm>
          <a:off x="1263435" y="3262692"/>
          <a:ext cx="216768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404461376"/>
                    </a:ext>
                  </a:extLst>
                </a:gridCol>
                <a:gridCol w="326568">
                  <a:extLst>
                    <a:ext uri="{9D8B030D-6E8A-4147-A177-3AD203B41FA5}">
                      <a16:colId xmlns:a16="http://schemas.microsoft.com/office/drawing/2014/main" val="2485368579"/>
                    </a:ext>
                  </a:extLst>
                </a:gridCol>
                <a:gridCol w="326568">
                  <a:extLst>
                    <a:ext uri="{9D8B030D-6E8A-4147-A177-3AD203B41FA5}">
                      <a16:colId xmlns:a16="http://schemas.microsoft.com/office/drawing/2014/main" val="3660406420"/>
                    </a:ext>
                  </a:extLst>
                </a:gridCol>
                <a:gridCol w="326568">
                  <a:extLst>
                    <a:ext uri="{9D8B030D-6E8A-4147-A177-3AD203B41FA5}">
                      <a16:colId xmlns:a16="http://schemas.microsoft.com/office/drawing/2014/main" val="3211014619"/>
                    </a:ext>
                  </a:extLst>
                </a:gridCol>
                <a:gridCol w="326568">
                  <a:extLst>
                    <a:ext uri="{9D8B030D-6E8A-4147-A177-3AD203B41FA5}">
                      <a16:colId xmlns:a16="http://schemas.microsoft.com/office/drawing/2014/main" val="401965216"/>
                    </a:ext>
                  </a:extLst>
                </a:gridCol>
                <a:gridCol w="326568">
                  <a:extLst>
                    <a:ext uri="{9D8B030D-6E8A-4147-A177-3AD203B41FA5}">
                      <a16:colId xmlns:a16="http://schemas.microsoft.com/office/drawing/2014/main" val="3363881561"/>
                    </a:ext>
                  </a:extLst>
                </a:gridCol>
                <a:gridCol w="326568">
                  <a:extLst>
                    <a:ext uri="{9D8B030D-6E8A-4147-A177-3AD203B41FA5}">
                      <a16:colId xmlns:a16="http://schemas.microsoft.com/office/drawing/2014/main" val="3903155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887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06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116733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437860"/>
              </p:ext>
            </p:extLst>
          </p:nvPr>
        </p:nvGraphicFramePr>
        <p:xfrm>
          <a:off x="1474429" y="4013165"/>
          <a:ext cx="19594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568">
                  <a:extLst>
                    <a:ext uri="{9D8B030D-6E8A-4147-A177-3AD203B41FA5}">
                      <a16:colId xmlns:a16="http://schemas.microsoft.com/office/drawing/2014/main" val="2817458452"/>
                    </a:ext>
                  </a:extLst>
                </a:gridCol>
                <a:gridCol w="326568">
                  <a:extLst>
                    <a:ext uri="{9D8B030D-6E8A-4147-A177-3AD203B41FA5}">
                      <a16:colId xmlns:a16="http://schemas.microsoft.com/office/drawing/2014/main" val="1319386816"/>
                    </a:ext>
                  </a:extLst>
                </a:gridCol>
                <a:gridCol w="326568">
                  <a:extLst>
                    <a:ext uri="{9D8B030D-6E8A-4147-A177-3AD203B41FA5}">
                      <a16:colId xmlns:a16="http://schemas.microsoft.com/office/drawing/2014/main" val="3754497423"/>
                    </a:ext>
                  </a:extLst>
                </a:gridCol>
                <a:gridCol w="326568">
                  <a:extLst>
                    <a:ext uri="{9D8B030D-6E8A-4147-A177-3AD203B41FA5}">
                      <a16:colId xmlns:a16="http://schemas.microsoft.com/office/drawing/2014/main" val="3741578235"/>
                    </a:ext>
                  </a:extLst>
                </a:gridCol>
                <a:gridCol w="326568">
                  <a:extLst>
                    <a:ext uri="{9D8B030D-6E8A-4147-A177-3AD203B41FA5}">
                      <a16:colId xmlns:a16="http://schemas.microsoft.com/office/drawing/2014/main" val="3906489960"/>
                    </a:ext>
                  </a:extLst>
                </a:gridCol>
                <a:gridCol w="326568">
                  <a:extLst>
                    <a:ext uri="{9D8B030D-6E8A-4147-A177-3AD203B41FA5}">
                      <a16:colId xmlns:a16="http://schemas.microsoft.com/office/drawing/2014/main" val="17698485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180687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413462" y="4013271"/>
            <a:ext cx="1981416" cy="329213"/>
            <a:chOff x="1407086" y="4065728"/>
            <a:chExt cx="1981416" cy="32921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07086" y="4065728"/>
              <a:ext cx="329213" cy="329213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37527" y="4065728"/>
              <a:ext cx="329213" cy="329213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67968" y="4065728"/>
              <a:ext cx="329213" cy="329213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98409" y="4065728"/>
              <a:ext cx="329213" cy="32921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28850" y="4065728"/>
              <a:ext cx="329213" cy="32921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59289" y="4065728"/>
              <a:ext cx="329213" cy="32921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138114" y="4360478"/>
            <a:ext cx="164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>
            <a:off x="5069608" y="4402867"/>
            <a:ext cx="2440102" cy="1166648"/>
          </a:xfrm>
          <a:custGeom>
            <a:avLst/>
            <a:gdLst>
              <a:gd name="T0" fmla="*/ 302 w 302"/>
              <a:gd name="T1" fmla="*/ 174 h 209"/>
              <a:gd name="T2" fmla="*/ 232 w 302"/>
              <a:gd name="T3" fmla="*/ 182 h 209"/>
              <a:gd name="T4" fmla="*/ 285 w 302"/>
              <a:gd name="T5" fmla="*/ 103 h 209"/>
              <a:gd name="T6" fmla="*/ 143 w 302"/>
              <a:gd name="T7" fmla="*/ 0 h 209"/>
              <a:gd name="T8" fmla="*/ 0 w 302"/>
              <a:gd name="T9" fmla="*/ 103 h 209"/>
              <a:gd name="T10" fmla="*/ 143 w 302"/>
              <a:gd name="T11" fmla="*/ 205 h 209"/>
              <a:gd name="T12" fmla="*/ 163 w 302"/>
              <a:gd name="T13" fmla="*/ 204 h 209"/>
              <a:gd name="T14" fmla="*/ 302 w 302"/>
              <a:gd name="T15" fmla="*/ 174 h 209"/>
              <a:gd name="connsiteX0" fmla="*/ 10000 w 10000"/>
              <a:gd name="connsiteY0" fmla="*/ 8325 h 9812"/>
              <a:gd name="connsiteX1" fmla="*/ 7682 w 10000"/>
              <a:gd name="connsiteY1" fmla="*/ 8708 h 9812"/>
              <a:gd name="connsiteX2" fmla="*/ 9437 w 10000"/>
              <a:gd name="connsiteY2" fmla="*/ 4928 h 9812"/>
              <a:gd name="connsiteX3" fmla="*/ 4735 w 10000"/>
              <a:gd name="connsiteY3" fmla="*/ 0 h 9812"/>
              <a:gd name="connsiteX4" fmla="*/ 0 w 10000"/>
              <a:gd name="connsiteY4" fmla="*/ 4928 h 9812"/>
              <a:gd name="connsiteX5" fmla="*/ 4735 w 10000"/>
              <a:gd name="connsiteY5" fmla="*/ 9809 h 9812"/>
              <a:gd name="connsiteX6" fmla="*/ 5397 w 10000"/>
              <a:gd name="connsiteY6" fmla="*/ 9761 h 9812"/>
              <a:gd name="connsiteX7" fmla="*/ 10000 w 10000"/>
              <a:gd name="connsiteY7" fmla="*/ 8325 h 9812"/>
              <a:gd name="connsiteX0" fmla="*/ 10000 w 10000"/>
              <a:gd name="connsiteY0" fmla="*/ 8485 h 10000"/>
              <a:gd name="connsiteX1" fmla="*/ 7682 w 10000"/>
              <a:gd name="connsiteY1" fmla="*/ 8875 h 10000"/>
              <a:gd name="connsiteX2" fmla="*/ 9437 w 10000"/>
              <a:gd name="connsiteY2" fmla="*/ 5022 h 10000"/>
              <a:gd name="connsiteX3" fmla="*/ 4735 w 10000"/>
              <a:gd name="connsiteY3" fmla="*/ 0 h 10000"/>
              <a:gd name="connsiteX4" fmla="*/ 0 w 10000"/>
              <a:gd name="connsiteY4" fmla="*/ 5022 h 10000"/>
              <a:gd name="connsiteX5" fmla="*/ 4735 w 10000"/>
              <a:gd name="connsiteY5" fmla="*/ 9997 h 10000"/>
              <a:gd name="connsiteX6" fmla="*/ 5397 w 10000"/>
              <a:gd name="connsiteY6" fmla="*/ 9948 h 10000"/>
              <a:gd name="connsiteX7" fmla="*/ 10000 w 10000"/>
              <a:gd name="connsiteY7" fmla="*/ 8485 h 10000"/>
              <a:gd name="connsiteX0" fmla="*/ 10000 w 10000"/>
              <a:gd name="connsiteY0" fmla="*/ 8485 h 10000"/>
              <a:gd name="connsiteX1" fmla="*/ 7682 w 10000"/>
              <a:gd name="connsiteY1" fmla="*/ 8875 h 10000"/>
              <a:gd name="connsiteX2" fmla="*/ 9437 w 10000"/>
              <a:gd name="connsiteY2" fmla="*/ 5022 h 10000"/>
              <a:gd name="connsiteX3" fmla="*/ 4735 w 10000"/>
              <a:gd name="connsiteY3" fmla="*/ 0 h 10000"/>
              <a:gd name="connsiteX4" fmla="*/ 0 w 10000"/>
              <a:gd name="connsiteY4" fmla="*/ 5022 h 10000"/>
              <a:gd name="connsiteX5" fmla="*/ 4735 w 10000"/>
              <a:gd name="connsiteY5" fmla="*/ 9997 h 10000"/>
              <a:gd name="connsiteX6" fmla="*/ 5397 w 10000"/>
              <a:gd name="connsiteY6" fmla="*/ 9948 h 10000"/>
              <a:gd name="connsiteX7" fmla="*/ 10000 w 10000"/>
              <a:gd name="connsiteY7" fmla="*/ 8485 h 10000"/>
              <a:gd name="connsiteX0" fmla="*/ 10000 w 10000"/>
              <a:gd name="connsiteY0" fmla="*/ 8485 h 10000"/>
              <a:gd name="connsiteX1" fmla="*/ 7682 w 10000"/>
              <a:gd name="connsiteY1" fmla="*/ 8875 h 10000"/>
              <a:gd name="connsiteX2" fmla="*/ 9437 w 10000"/>
              <a:gd name="connsiteY2" fmla="*/ 5022 h 10000"/>
              <a:gd name="connsiteX3" fmla="*/ 4735 w 10000"/>
              <a:gd name="connsiteY3" fmla="*/ 0 h 10000"/>
              <a:gd name="connsiteX4" fmla="*/ 0 w 10000"/>
              <a:gd name="connsiteY4" fmla="*/ 5022 h 10000"/>
              <a:gd name="connsiteX5" fmla="*/ 4735 w 10000"/>
              <a:gd name="connsiteY5" fmla="*/ 9997 h 10000"/>
              <a:gd name="connsiteX6" fmla="*/ 5397 w 10000"/>
              <a:gd name="connsiteY6" fmla="*/ 9948 h 10000"/>
              <a:gd name="connsiteX7" fmla="*/ 10000 w 10000"/>
              <a:gd name="connsiteY7" fmla="*/ 848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10000" y="8485"/>
                </a:moveTo>
                <a:cubicBezTo>
                  <a:pt x="10000" y="8485"/>
                  <a:pt x="8775" y="9167"/>
                  <a:pt x="7682" y="8875"/>
                </a:cubicBezTo>
                <a:cubicBezTo>
                  <a:pt x="8742" y="7997"/>
                  <a:pt x="9461" y="6582"/>
                  <a:pt x="9437" y="5022"/>
                </a:cubicBezTo>
                <a:cubicBezTo>
                  <a:pt x="9385" y="1645"/>
                  <a:pt x="7318" y="0"/>
                  <a:pt x="4735" y="0"/>
                </a:cubicBezTo>
                <a:cubicBezTo>
                  <a:pt x="2119" y="0"/>
                  <a:pt x="52" y="1644"/>
                  <a:pt x="0" y="5022"/>
                </a:cubicBezTo>
                <a:cubicBezTo>
                  <a:pt x="-52" y="8400"/>
                  <a:pt x="2119" y="9997"/>
                  <a:pt x="4735" y="9997"/>
                </a:cubicBezTo>
                <a:cubicBezTo>
                  <a:pt x="4934" y="9997"/>
                  <a:pt x="5166" y="9997"/>
                  <a:pt x="5397" y="9948"/>
                </a:cubicBezTo>
                <a:cubicBezTo>
                  <a:pt x="6258" y="10045"/>
                  <a:pt x="8642" y="10192"/>
                  <a:pt x="10000" y="84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6" name="Rectangle 104">
            <a:extLst>
              <a:ext uri="{FF2B5EF4-FFF2-40B4-BE49-F238E27FC236}">
                <a16:creationId xmlns:a16="http://schemas.microsoft.com/office/drawing/2014/main" id="{A3EF2B91-5C40-4C62-A163-23BED7D24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450" y="4579926"/>
            <a:ext cx="1936360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1300" b="1" dirty="0"/>
              <a:t>If I count in tenths, one number that I say will be twelve tenths or one and two tenths.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827382" y="4356406"/>
            <a:ext cx="164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70925" y="2347613"/>
            <a:ext cx="1141319" cy="1867614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8229 -0.0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94" grpId="0" animBg="1"/>
      <p:bldP spid="99" grpId="0" animBg="1"/>
      <p:bldP spid="104" grpId="0" animBg="1"/>
      <p:bldP spid="107" grpId="0" animBg="1"/>
      <p:bldP spid="112" grpId="0" animBg="1"/>
      <p:bldP spid="135" grpId="0" animBg="1"/>
      <p:bldP spid="9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17">
            <a:extLst>
              <a:ext uri="{FF2B5EF4-FFF2-40B4-BE49-F238E27FC236}">
                <a16:creationId xmlns:a16="http://schemas.microsoft.com/office/drawing/2014/main" id="{6C3071DF-B09E-4B65-B744-091BE783A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5706" y="506880"/>
            <a:ext cx="17379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Summer 5 Wednesday</a:t>
            </a:r>
          </a:p>
        </p:txBody>
      </p:sp>
      <p:sp>
        <p:nvSpPr>
          <p:cNvPr id="82" name="Rectangle 22">
            <a:extLst>
              <a:ext uri="{FF2B5EF4-FFF2-40B4-BE49-F238E27FC236}">
                <a16:creationId xmlns:a16="http://schemas.microsoft.com/office/drawing/2014/main" id="{1B73A38E-3F19-4F46-AF6E-D41E53E83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53004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83" name="Picture 23">
            <a:extLst>
              <a:ext uri="{FF2B5EF4-FFF2-40B4-BE49-F238E27FC236}">
                <a16:creationId xmlns:a16="http://schemas.microsoft.com/office/drawing/2014/main" id="{C2616534-4F48-46A0-BF91-0B64783EE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4703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A7201880-6017-4710-896A-72855B797507}"/>
              </a:ext>
            </a:extLst>
          </p:cNvPr>
          <p:cNvSpPr/>
          <p:nvPr/>
        </p:nvSpPr>
        <p:spPr>
          <a:xfrm>
            <a:off x="771525" y="53592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B2F9C45-3519-4383-971C-780A5627AB39}"/>
              </a:ext>
            </a:extLst>
          </p:cNvPr>
          <p:cNvSpPr/>
          <p:nvPr/>
        </p:nvSpPr>
        <p:spPr>
          <a:xfrm>
            <a:off x="4615775" y="2077640"/>
            <a:ext cx="3772575" cy="1957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4621300" y="768246"/>
            <a:ext cx="3763881" cy="1220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Fractions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76154FD-9F07-4673-969F-497F74BBE2D9}"/>
              </a:ext>
            </a:extLst>
          </p:cNvPr>
          <p:cNvSpPr/>
          <p:nvPr/>
        </p:nvSpPr>
        <p:spPr>
          <a:xfrm>
            <a:off x="4615775" y="4115111"/>
            <a:ext cx="3775669" cy="19777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Reasoning</a:t>
            </a:r>
          </a:p>
        </p:txBody>
      </p:sp>
      <p:sp>
        <p:nvSpPr>
          <p:cNvPr id="90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2168292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93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300" y="2371585"/>
            <a:ext cx="3494000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Complete this calculation:</a:t>
            </a:r>
          </a:p>
        </p:txBody>
      </p:sp>
      <p:sp>
        <p:nvSpPr>
          <p:cNvPr id="94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6434" y="5563825"/>
            <a:ext cx="2320793" cy="52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300" dirty="0"/>
              <a:t>Is Jamil correct? 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300" b="1" dirty="0"/>
              <a:t>Explain your reasoning.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55005" y="2818056"/>
            <a:ext cx="3774768" cy="1965567"/>
          </a:xfrm>
          <a:prstGeom prst="rect">
            <a:avLst/>
          </a:prstGeom>
          <a:solidFill>
            <a:srgbClr val="ED9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+ and −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9D8B0D8-D488-4B76-8FA5-F0D7B06AD3BE}"/>
              </a:ext>
            </a:extLst>
          </p:cNvPr>
          <p:cNvSpPr/>
          <p:nvPr/>
        </p:nvSpPr>
        <p:spPr>
          <a:xfrm>
            <a:off x="753478" y="767790"/>
            <a:ext cx="3773517" cy="19704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Place Value</a:t>
            </a:r>
          </a:p>
        </p:txBody>
      </p:sp>
      <p:sp>
        <p:nvSpPr>
          <p:cNvPr id="103" name="Reveal Answer 1">
            <a:extLst>
              <a:ext uri="{FF2B5EF4-FFF2-40B4-BE49-F238E27FC236}">
                <a16:creationId xmlns:a16="http://schemas.microsoft.com/office/drawing/2014/main" id="{5920F95F-BAF8-41D0-A937-C101AC3228D7}"/>
              </a:ext>
            </a:extLst>
          </p:cNvPr>
          <p:cNvSpPr/>
          <p:nvPr/>
        </p:nvSpPr>
        <p:spPr>
          <a:xfrm>
            <a:off x="3349806" y="85541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191" y="3175230"/>
            <a:ext cx="3603907" cy="592983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4550" y="1132054"/>
            <a:ext cx="3596548" cy="15233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7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29" y="1158022"/>
            <a:ext cx="3676609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400" dirty="0"/>
              <a:t>Round 472 652 to the nearest ten thousand.</a:t>
            </a:r>
            <a:endParaRPr lang="en-GB" sz="1300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64752" y="4871889"/>
            <a:ext cx="3763881" cy="12209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× and ÷</a:t>
            </a:r>
          </a:p>
        </p:txBody>
      </p:sp>
      <p:sp>
        <p:nvSpPr>
          <p:cNvPr id="109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437" y="1860375"/>
            <a:ext cx="1366143" cy="540112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470 000</a:t>
            </a:r>
          </a:p>
        </p:txBody>
      </p:sp>
      <p:sp>
        <p:nvSpPr>
          <p:cNvPr id="110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3275043"/>
            <a:ext cx="3596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48 030  +  6000  =  </a:t>
            </a:r>
            <a:r>
              <a:rPr lang="en-GB" altLang="en-US" b="1" dirty="0">
                <a:solidFill>
                  <a:srgbClr val="83420D"/>
                </a:solidFill>
              </a:rPr>
              <a:t>54 030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191" y="4112032"/>
            <a:ext cx="3603907" cy="584344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3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7016" y="2900922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15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7016" y="3839316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5733" y="5439821"/>
            <a:ext cx="3611072" cy="564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7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79" y="4225110"/>
            <a:ext cx="20168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30 100  -  300  = </a:t>
            </a:r>
          </a:p>
        </p:txBody>
      </p:sp>
      <p:sp>
        <p:nvSpPr>
          <p:cNvPr id="118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1" y="5534108"/>
            <a:ext cx="3612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9322  ×  8  =  </a:t>
            </a:r>
            <a:r>
              <a:rPr lang="en-GB" altLang="en-US" b="1" dirty="0">
                <a:solidFill>
                  <a:srgbClr val="83420D"/>
                </a:solidFill>
              </a:rPr>
              <a:t>74 576</a:t>
            </a:r>
          </a:p>
        </p:txBody>
      </p:sp>
      <p:sp>
        <p:nvSpPr>
          <p:cNvPr id="119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45558" y="495893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17" y="1547103"/>
            <a:ext cx="1694987" cy="1100604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094" y="3138367"/>
            <a:ext cx="980603" cy="571515"/>
          </a:xfrm>
          <a:prstGeom prst="rect">
            <a:avLst/>
          </a:prstGeom>
        </p:spPr>
      </p:pic>
      <p:sp>
        <p:nvSpPr>
          <p:cNvPr id="123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092" y="1047129"/>
            <a:ext cx="3586306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Convert this mixed number into an improper fraction:</a:t>
            </a:r>
          </a:p>
        </p:txBody>
      </p:sp>
      <p:sp>
        <p:nvSpPr>
          <p:cNvPr id="125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61" y="5149854"/>
            <a:ext cx="3762634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Use a written method to solve this calculation: </a:t>
            </a: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4126">
            <a:off x="3130688" y="5284219"/>
            <a:ext cx="518821" cy="883883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5635869" y="1309341"/>
            <a:ext cx="1774324" cy="6030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36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160" y="1297101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7</a:t>
            </a:r>
          </a:p>
        </p:txBody>
      </p:sp>
      <p:sp>
        <p:nvSpPr>
          <p:cNvPr id="137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8100" y="1585749"/>
            <a:ext cx="45082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10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5975456" y="1603088"/>
            <a:ext cx="25260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326" y="1297101"/>
            <a:ext cx="431906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17</a:t>
            </a:r>
          </a:p>
        </p:txBody>
      </p:sp>
      <p:sp>
        <p:nvSpPr>
          <p:cNvPr id="140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952" y="1585749"/>
            <a:ext cx="48641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10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6789125" y="1603088"/>
            <a:ext cx="252603" cy="0"/>
          </a:xfrm>
          <a:prstGeom prst="line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6319" y="1411918"/>
            <a:ext cx="452314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600" dirty="0"/>
              <a:t>=</a:t>
            </a:r>
          </a:p>
        </p:txBody>
      </p:sp>
      <p:sp>
        <p:nvSpPr>
          <p:cNvPr id="143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858020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pic>
        <p:nvPicPr>
          <p:cNvPr id="144" name="Picture 1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50" y="1342402"/>
            <a:ext cx="571083" cy="520060"/>
          </a:xfrm>
          <a:prstGeom prst="rect">
            <a:avLst/>
          </a:prstGeom>
        </p:spPr>
      </p:pic>
      <p:sp>
        <p:nvSpPr>
          <p:cNvPr id="145" name="Rectangle 144"/>
          <p:cNvSpPr/>
          <p:nvPr/>
        </p:nvSpPr>
        <p:spPr>
          <a:xfrm>
            <a:off x="3149120" y="4219538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GB" altLang="en-US" b="1" dirty="0">
                <a:solidFill>
                  <a:srgbClr val="83420D"/>
                </a:solidFill>
              </a:rPr>
              <a:t>29 800</a:t>
            </a:r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221">
            <a:off x="3308685" y="4132118"/>
            <a:ext cx="603870" cy="612339"/>
          </a:xfrm>
          <a:prstGeom prst="rect">
            <a:avLst/>
          </a:prstGeom>
        </p:spPr>
      </p:pic>
      <p:sp>
        <p:nvSpPr>
          <p:cNvPr id="147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920" y="1420411"/>
            <a:ext cx="24089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400" b="1" dirty="0"/>
              <a:t>1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4703788" y="2670753"/>
            <a:ext cx="3596548" cy="1274998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1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959" y="3038864"/>
            <a:ext cx="3776391" cy="6232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400" b="1" dirty="0">
                <a:solidFill>
                  <a:schemeClr val="accent4">
                    <a:lumMod val="50000"/>
                  </a:schemeClr>
                </a:solidFill>
              </a:rPr>
              <a:t>0.02</a:t>
            </a:r>
            <a:r>
              <a:rPr lang="en-GB" sz="2400" b="1" dirty="0"/>
              <a:t> × 5  =  </a:t>
            </a:r>
            <a:r>
              <a:rPr lang="en-GB" sz="2400" b="1" dirty="0">
                <a:solidFill>
                  <a:schemeClr val="tx1"/>
                </a:solidFill>
              </a:rPr>
              <a:t>0.01</a:t>
            </a:r>
            <a:r>
              <a:rPr lang="en-GB" sz="2400" b="1" dirty="0"/>
              <a:t> + 0.09</a:t>
            </a:r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28" y="2890114"/>
            <a:ext cx="773248" cy="90884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06"/>
          <a:stretch/>
        </p:blipFill>
        <p:spPr>
          <a:xfrm>
            <a:off x="7170932" y="4454634"/>
            <a:ext cx="1086044" cy="1635484"/>
          </a:xfrm>
          <a:prstGeom prst="rect">
            <a:avLst/>
          </a:prstGeom>
        </p:spPr>
      </p:pic>
      <p:sp>
        <p:nvSpPr>
          <p:cNvPr id="53" name="Freeform 5"/>
          <p:cNvSpPr>
            <a:spLocks/>
          </p:cNvSpPr>
          <p:nvPr/>
        </p:nvSpPr>
        <p:spPr bwMode="auto">
          <a:xfrm>
            <a:off x="5360671" y="4347438"/>
            <a:ext cx="1888940" cy="1277180"/>
          </a:xfrm>
          <a:custGeom>
            <a:avLst/>
            <a:gdLst>
              <a:gd name="T0" fmla="*/ 302 w 302"/>
              <a:gd name="T1" fmla="*/ 174 h 209"/>
              <a:gd name="T2" fmla="*/ 232 w 302"/>
              <a:gd name="T3" fmla="*/ 182 h 209"/>
              <a:gd name="T4" fmla="*/ 285 w 302"/>
              <a:gd name="T5" fmla="*/ 103 h 209"/>
              <a:gd name="T6" fmla="*/ 143 w 302"/>
              <a:gd name="T7" fmla="*/ 0 h 209"/>
              <a:gd name="T8" fmla="*/ 0 w 302"/>
              <a:gd name="T9" fmla="*/ 103 h 209"/>
              <a:gd name="T10" fmla="*/ 143 w 302"/>
              <a:gd name="T11" fmla="*/ 205 h 209"/>
              <a:gd name="T12" fmla="*/ 163 w 302"/>
              <a:gd name="T13" fmla="*/ 204 h 209"/>
              <a:gd name="T14" fmla="*/ 302 w 302"/>
              <a:gd name="T15" fmla="*/ 174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" h="209">
                <a:moveTo>
                  <a:pt x="302" y="174"/>
                </a:moveTo>
                <a:cubicBezTo>
                  <a:pt x="302" y="174"/>
                  <a:pt x="265" y="188"/>
                  <a:pt x="232" y="182"/>
                </a:cubicBezTo>
                <a:cubicBezTo>
                  <a:pt x="264" y="164"/>
                  <a:pt x="285" y="135"/>
                  <a:pt x="285" y="103"/>
                </a:cubicBezTo>
                <a:cubicBezTo>
                  <a:pt x="285" y="46"/>
                  <a:pt x="221" y="0"/>
                  <a:pt x="143" y="0"/>
                </a:cubicBezTo>
                <a:cubicBezTo>
                  <a:pt x="64" y="0"/>
                  <a:pt x="0" y="46"/>
                  <a:pt x="0" y="103"/>
                </a:cubicBezTo>
                <a:cubicBezTo>
                  <a:pt x="0" y="159"/>
                  <a:pt x="64" y="205"/>
                  <a:pt x="143" y="205"/>
                </a:cubicBezTo>
                <a:cubicBezTo>
                  <a:pt x="149" y="205"/>
                  <a:pt x="156" y="205"/>
                  <a:pt x="163" y="204"/>
                </a:cubicBezTo>
                <a:cubicBezTo>
                  <a:pt x="189" y="206"/>
                  <a:pt x="261" y="209"/>
                  <a:pt x="302" y="1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4" name="Rectangle 104">
            <a:extLst>
              <a:ext uri="{FF2B5EF4-FFF2-40B4-BE49-F238E27FC236}">
                <a16:creationId xmlns:a16="http://schemas.microsoft.com/office/drawing/2014/main" id="{A3EF2B91-5C40-4C62-A163-23BED7D24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236" y="4462641"/>
            <a:ext cx="1426991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1300" b="1" dirty="0"/>
              <a:t>If £780 is shared among 1000 people, each person will receive £7.80.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1823 -0.00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</p:childTnLst>
        </p:cTn>
      </p:par>
    </p:tnLst>
    <p:bldLst>
      <p:bldP spid="90" grpId="0" animBg="1"/>
      <p:bldP spid="103" grpId="0" animBg="1"/>
      <p:bldP spid="109" grpId="0" animBg="1"/>
      <p:bldP spid="113" grpId="0" animBg="1"/>
      <p:bldP spid="115" grpId="0" animBg="1"/>
      <p:bldP spid="119" grpId="0" animBg="1"/>
      <p:bldP spid="143" grpId="0" animBg="1"/>
      <p:bldP spid="1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17">
            <a:extLst>
              <a:ext uri="{FF2B5EF4-FFF2-40B4-BE49-F238E27FC236}">
                <a16:creationId xmlns:a16="http://schemas.microsoft.com/office/drawing/2014/main" id="{69712812-92E5-4B47-85C9-FF054DA35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7591" y="506880"/>
            <a:ext cx="15985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Summer 5 Thursday</a:t>
            </a:r>
          </a:p>
        </p:txBody>
      </p:sp>
      <p:sp>
        <p:nvSpPr>
          <p:cNvPr id="67" name="Rectangle 22">
            <a:extLst>
              <a:ext uri="{FF2B5EF4-FFF2-40B4-BE49-F238E27FC236}">
                <a16:creationId xmlns:a16="http://schemas.microsoft.com/office/drawing/2014/main" id="{1B73A38E-3F19-4F46-AF6E-D41E53E83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53004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78" name="Picture 23">
            <a:extLst>
              <a:ext uri="{FF2B5EF4-FFF2-40B4-BE49-F238E27FC236}">
                <a16:creationId xmlns:a16="http://schemas.microsoft.com/office/drawing/2014/main" id="{C2616534-4F48-46A0-BF91-0B64783EE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4703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55382121-37EC-4E34-BC02-3454884258E2}"/>
              </a:ext>
            </a:extLst>
          </p:cNvPr>
          <p:cNvSpPr/>
          <p:nvPr/>
        </p:nvSpPr>
        <p:spPr>
          <a:xfrm>
            <a:off x="771525" y="50006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B2F9C45-3519-4383-971C-780A5627AB39}"/>
              </a:ext>
            </a:extLst>
          </p:cNvPr>
          <p:cNvSpPr/>
          <p:nvPr/>
        </p:nvSpPr>
        <p:spPr>
          <a:xfrm>
            <a:off x="4615775" y="2077640"/>
            <a:ext cx="3772575" cy="1957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>
                <a:solidFill>
                  <a:schemeClr val="tx1"/>
                </a:solidFill>
              </a:rPr>
              <a:t>Problem Solving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4621300" y="768246"/>
            <a:ext cx="3763881" cy="1220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Fractions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576154FD-9F07-4673-969F-497F74BBE2D9}"/>
              </a:ext>
            </a:extLst>
          </p:cNvPr>
          <p:cNvSpPr/>
          <p:nvPr/>
        </p:nvSpPr>
        <p:spPr>
          <a:xfrm>
            <a:off x="4615775" y="4115111"/>
            <a:ext cx="3775669" cy="19777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Reasoning</a:t>
            </a:r>
          </a:p>
        </p:txBody>
      </p:sp>
      <p:sp>
        <p:nvSpPr>
          <p:cNvPr id="130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2168292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31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264" y="2403722"/>
            <a:ext cx="3772086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Which two words could be used to describe </a:t>
            </a:r>
            <a:br>
              <a:rPr lang="en-GB" sz="1300" dirty="0"/>
            </a:br>
            <a:r>
              <a:rPr lang="en-GB" sz="1300" dirty="0"/>
              <a:t>these lines?</a:t>
            </a:r>
          </a:p>
        </p:txBody>
      </p:sp>
      <p:sp>
        <p:nvSpPr>
          <p:cNvPr id="132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6434" y="5566979"/>
            <a:ext cx="2320793" cy="52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300" dirty="0"/>
              <a:t>Is Saniya correct? 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300" b="1" dirty="0"/>
              <a:t>Explain your reasoning.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55005" y="2818056"/>
            <a:ext cx="3774768" cy="1965567"/>
          </a:xfrm>
          <a:prstGeom prst="rect">
            <a:avLst/>
          </a:prstGeom>
          <a:solidFill>
            <a:srgbClr val="ED9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+ and −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9D8B0D8-D488-4B76-8FA5-F0D7B06AD3BE}"/>
              </a:ext>
            </a:extLst>
          </p:cNvPr>
          <p:cNvSpPr/>
          <p:nvPr/>
        </p:nvSpPr>
        <p:spPr>
          <a:xfrm>
            <a:off x="753478" y="767790"/>
            <a:ext cx="3773517" cy="19704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Place Value</a:t>
            </a:r>
          </a:p>
        </p:txBody>
      </p:sp>
      <p:sp>
        <p:nvSpPr>
          <p:cNvPr id="138" name="Reveal Answer 1">
            <a:extLst>
              <a:ext uri="{FF2B5EF4-FFF2-40B4-BE49-F238E27FC236}">
                <a16:creationId xmlns:a16="http://schemas.microsoft.com/office/drawing/2014/main" id="{5920F95F-BAF8-41D0-A937-C101AC3228D7}"/>
              </a:ext>
            </a:extLst>
          </p:cNvPr>
          <p:cNvSpPr/>
          <p:nvPr/>
        </p:nvSpPr>
        <p:spPr>
          <a:xfrm>
            <a:off x="3349806" y="85541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191" y="3165705"/>
            <a:ext cx="3603907" cy="1522009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4550" y="1132054"/>
            <a:ext cx="3596548" cy="15233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6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158022"/>
            <a:ext cx="3596548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Count forwards in steps of 1000 from 8020. What are the first three numbers? 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64752" y="4871889"/>
            <a:ext cx="3763881" cy="12209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× and ÷</a:t>
            </a:r>
          </a:p>
        </p:txBody>
      </p:sp>
      <p:sp>
        <p:nvSpPr>
          <p:cNvPr id="149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1868834"/>
            <a:ext cx="943648" cy="512412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9020</a:t>
            </a:r>
          </a:p>
        </p:txBody>
      </p:sp>
      <p:sp>
        <p:nvSpPr>
          <p:cNvPr id="151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7016" y="2900922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5733" y="5439821"/>
            <a:ext cx="3611072" cy="564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5534108"/>
            <a:ext cx="36122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1407   ÷   3  =  </a:t>
            </a:r>
            <a:r>
              <a:rPr lang="en-GB" altLang="en-US" b="1" dirty="0">
                <a:solidFill>
                  <a:schemeClr val="accent1">
                    <a:lumMod val="50000"/>
                  </a:schemeClr>
                </a:solidFill>
              </a:rPr>
              <a:t>469</a:t>
            </a:r>
          </a:p>
        </p:txBody>
      </p:sp>
      <p:sp>
        <p:nvSpPr>
          <p:cNvPr id="154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45558" y="495893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58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092" y="1047129"/>
            <a:ext cx="3586306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Use the </a:t>
            </a:r>
            <a:r>
              <a:rPr lang="en-GB" sz="1300" b="1" dirty="0"/>
              <a:t>greater than </a:t>
            </a:r>
            <a:r>
              <a:rPr lang="en-GB" sz="1300" dirty="0"/>
              <a:t>or </a:t>
            </a:r>
            <a:r>
              <a:rPr lang="en-GB" sz="1300" b="1" dirty="0"/>
              <a:t>less than</a:t>
            </a:r>
            <a:r>
              <a:rPr lang="en-GB" sz="1300" dirty="0"/>
              <a:t> symbols to compare these fractions:</a:t>
            </a:r>
          </a:p>
        </p:txBody>
      </p:sp>
      <p:sp>
        <p:nvSpPr>
          <p:cNvPr id="159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61" y="5149854"/>
            <a:ext cx="3762634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Use a written method to solve this calculation: </a:t>
            </a:r>
          </a:p>
        </p:txBody>
      </p:sp>
      <p:pic>
        <p:nvPicPr>
          <p:cNvPr id="160" name="Picture 1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4126">
            <a:off x="3332474" y="5295147"/>
            <a:ext cx="518821" cy="883883"/>
          </a:xfrm>
          <a:prstGeom prst="rect">
            <a:avLst/>
          </a:prstGeom>
        </p:spPr>
      </p:pic>
      <p:sp>
        <p:nvSpPr>
          <p:cNvPr id="163" name="Rectangle 162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6565500" y="1309341"/>
            <a:ext cx="1462510" cy="6030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64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8504" y="1312341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2</a:t>
            </a:r>
          </a:p>
        </p:txBody>
      </p:sp>
      <p:sp>
        <p:nvSpPr>
          <p:cNvPr id="165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8504" y="1600989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66" name="Straight Connector 165"/>
          <p:cNvCxnSpPr/>
          <p:nvPr/>
        </p:nvCxnSpPr>
        <p:spPr>
          <a:xfrm>
            <a:off x="6756800" y="1618328"/>
            <a:ext cx="25260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2173" y="1312341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7</a:t>
            </a:r>
          </a:p>
        </p:txBody>
      </p:sp>
      <p:sp>
        <p:nvSpPr>
          <p:cNvPr id="168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6736" y="1600989"/>
            <a:ext cx="48641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12</a:t>
            </a:r>
          </a:p>
        </p:txBody>
      </p:sp>
      <p:cxnSp>
        <p:nvCxnSpPr>
          <p:cNvPr id="169" name="Straight Connector 168"/>
          <p:cNvCxnSpPr/>
          <p:nvPr/>
        </p:nvCxnSpPr>
        <p:spPr>
          <a:xfrm>
            <a:off x="7570469" y="1618328"/>
            <a:ext cx="25260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4325" y="1350958"/>
            <a:ext cx="45231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3600" dirty="0">
                <a:solidFill>
                  <a:srgbClr val="83420D"/>
                </a:solidFill>
              </a:rPr>
              <a:t>&gt;</a:t>
            </a:r>
          </a:p>
        </p:txBody>
      </p:sp>
      <p:sp>
        <p:nvSpPr>
          <p:cNvPr id="171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858020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pic>
        <p:nvPicPr>
          <p:cNvPr id="172" name="Picture 1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05" y="1419525"/>
            <a:ext cx="433099" cy="394404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221" y="5005388"/>
            <a:ext cx="836608" cy="1087465"/>
          </a:xfrm>
          <a:prstGeom prst="rect">
            <a:avLst/>
          </a:prstGeom>
        </p:spPr>
      </p:pic>
      <p:sp>
        <p:nvSpPr>
          <p:cNvPr id="58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9891" y="1868834"/>
            <a:ext cx="943648" cy="512412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10 020</a:t>
            </a:r>
          </a:p>
        </p:txBody>
      </p:sp>
      <p:sp>
        <p:nvSpPr>
          <p:cNvPr id="59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612" y="1868834"/>
            <a:ext cx="943648" cy="512412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11 020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91" y="1728624"/>
            <a:ext cx="980880" cy="87510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92" y="1644494"/>
            <a:ext cx="875045" cy="102848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509" y="1597092"/>
            <a:ext cx="899327" cy="1032846"/>
          </a:xfrm>
          <a:prstGeom prst="rect">
            <a:avLst/>
          </a:prstGeom>
        </p:spPr>
      </p:pic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916389"/>
              </p:ext>
            </p:extLst>
          </p:nvPr>
        </p:nvGraphicFramePr>
        <p:xfrm>
          <a:off x="1522046" y="3344086"/>
          <a:ext cx="216768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404461376"/>
                    </a:ext>
                  </a:extLst>
                </a:gridCol>
                <a:gridCol w="326568">
                  <a:extLst>
                    <a:ext uri="{9D8B030D-6E8A-4147-A177-3AD203B41FA5}">
                      <a16:colId xmlns:a16="http://schemas.microsoft.com/office/drawing/2014/main" val="2485368579"/>
                    </a:ext>
                  </a:extLst>
                </a:gridCol>
                <a:gridCol w="326568">
                  <a:extLst>
                    <a:ext uri="{9D8B030D-6E8A-4147-A177-3AD203B41FA5}">
                      <a16:colId xmlns:a16="http://schemas.microsoft.com/office/drawing/2014/main" val="3660406420"/>
                    </a:ext>
                  </a:extLst>
                </a:gridCol>
                <a:gridCol w="326568">
                  <a:extLst>
                    <a:ext uri="{9D8B030D-6E8A-4147-A177-3AD203B41FA5}">
                      <a16:colId xmlns:a16="http://schemas.microsoft.com/office/drawing/2014/main" val="3211014619"/>
                    </a:ext>
                  </a:extLst>
                </a:gridCol>
                <a:gridCol w="326568">
                  <a:extLst>
                    <a:ext uri="{9D8B030D-6E8A-4147-A177-3AD203B41FA5}">
                      <a16:colId xmlns:a16="http://schemas.microsoft.com/office/drawing/2014/main" val="401965216"/>
                    </a:ext>
                  </a:extLst>
                </a:gridCol>
                <a:gridCol w="326568">
                  <a:extLst>
                    <a:ext uri="{9D8B030D-6E8A-4147-A177-3AD203B41FA5}">
                      <a16:colId xmlns:a16="http://schemas.microsoft.com/office/drawing/2014/main" val="3363881561"/>
                    </a:ext>
                  </a:extLst>
                </a:gridCol>
                <a:gridCol w="326568">
                  <a:extLst>
                    <a:ext uri="{9D8B030D-6E8A-4147-A177-3AD203B41FA5}">
                      <a16:colId xmlns:a16="http://schemas.microsoft.com/office/drawing/2014/main" val="3903155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887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06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1167338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29450"/>
              </p:ext>
            </p:extLst>
          </p:nvPr>
        </p:nvGraphicFramePr>
        <p:xfrm>
          <a:off x="1733040" y="4078033"/>
          <a:ext cx="19594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568">
                  <a:extLst>
                    <a:ext uri="{9D8B030D-6E8A-4147-A177-3AD203B41FA5}">
                      <a16:colId xmlns:a16="http://schemas.microsoft.com/office/drawing/2014/main" val="2817458452"/>
                    </a:ext>
                  </a:extLst>
                </a:gridCol>
                <a:gridCol w="360312">
                  <a:extLst>
                    <a:ext uri="{9D8B030D-6E8A-4147-A177-3AD203B41FA5}">
                      <a16:colId xmlns:a16="http://schemas.microsoft.com/office/drawing/2014/main" val="1319386816"/>
                    </a:ext>
                  </a:extLst>
                </a:gridCol>
                <a:gridCol w="292824">
                  <a:extLst>
                    <a:ext uri="{9D8B030D-6E8A-4147-A177-3AD203B41FA5}">
                      <a16:colId xmlns:a16="http://schemas.microsoft.com/office/drawing/2014/main" val="3754497423"/>
                    </a:ext>
                  </a:extLst>
                </a:gridCol>
                <a:gridCol w="326568">
                  <a:extLst>
                    <a:ext uri="{9D8B030D-6E8A-4147-A177-3AD203B41FA5}">
                      <a16:colId xmlns:a16="http://schemas.microsoft.com/office/drawing/2014/main" val="3741578235"/>
                    </a:ext>
                  </a:extLst>
                </a:gridCol>
                <a:gridCol w="326568">
                  <a:extLst>
                    <a:ext uri="{9D8B030D-6E8A-4147-A177-3AD203B41FA5}">
                      <a16:colId xmlns:a16="http://schemas.microsoft.com/office/drawing/2014/main" val="3906489960"/>
                    </a:ext>
                  </a:extLst>
                </a:gridCol>
                <a:gridCol w="326568">
                  <a:extLst>
                    <a:ext uri="{9D8B030D-6E8A-4147-A177-3AD203B41FA5}">
                      <a16:colId xmlns:a16="http://schemas.microsoft.com/office/drawing/2014/main" val="17698485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180687"/>
                  </a:ext>
                </a:extLst>
              </a:tr>
            </a:tbl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1662590" y="4094630"/>
            <a:ext cx="1981416" cy="329213"/>
            <a:chOff x="1407086" y="4065728"/>
            <a:chExt cx="1981416" cy="329213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7086" y="4065728"/>
              <a:ext cx="329213" cy="329213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37527" y="4065728"/>
              <a:ext cx="329213" cy="329213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67968" y="4065728"/>
              <a:ext cx="329213" cy="32921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98409" y="4065728"/>
              <a:ext cx="329213" cy="329213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28850" y="4065728"/>
              <a:ext cx="329213" cy="329213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59289" y="4065728"/>
              <a:ext cx="329213" cy="329213"/>
            </a:xfrm>
            <a:prstGeom prst="rect">
              <a:avLst/>
            </a:prstGeom>
          </p:spPr>
        </p:pic>
      </p:grpSp>
      <p:sp>
        <p:nvSpPr>
          <p:cNvPr id="17" name="Freeform 9"/>
          <p:cNvSpPr>
            <a:spLocks/>
          </p:cNvSpPr>
          <p:nvPr/>
        </p:nvSpPr>
        <p:spPr bwMode="auto">
          <a:xfrm>
            <a:off x="6045132" y="4264592"/>
            <a:ext cx="1689052" cy="1089309"/>
          </a:xfrm>
          <a:custGeom>
            <a:avLst/>
            <a:gdLst>
              <a:gd name="T0" fmla="*/ 216 w 285"/>
              <a:gd name="T1" fmla="*/ 190 h 236"/>
              <a:gd name="T2" fmla="*/ 285 w 285"/>
              <a:gd name="T3" fmla="*/ 102 h 236"/>
              <a:gd name="T4" fmla="*/ 143 w 285"/>
              <a:gd name="T5" fmla="*/ 0 h 236"/>
              <a:gd name="T6" fmla="*/ 0 w 285"/>
              <a:gd name="T7" fmla="*/ 102 h 236"/>
              <a:gd name="T8" fmla="*/ 143 w 285"/>
              <a:gd name="T9" fmla="*/ 205 h 236"/>
              <a:gd name="T10" fmla="*/ 190 w 285"/>
              <a:gd name="T11" fmla="*/ 199 h 236"/>
              <a:gd name="T12" fmla="*/ 267 w 285"/>
              <a:gd name="T13" fmla="*/ 236 h 236"/>
              <a:gd name="T14" fmla="*/ 216 w 285"/>
              <a:gd name="T15" fmla="*/ 19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5" h="236">
                <a:moveTo>
                  <a:pt x="216" y="190"/>
                </a:moveTo>
                <a:cubicBezTo>
                  <a:pt x="257" y="172"/>
                  <a:pt x="285" y="140"/>
                  <a:pt x="285" y="102"/>
                </a:cubicBezTo>
                <a:cubicBezTo>
                  <a:pt x="285" y="46"/>
                  <a:pt x="221" y="0"/>
                  <a:pt x="143" y="0"/>
                </a:cubicBezTo>
                <a:cubicBezTo>
                  <a:pt x="64" y="0"/>
                  <a:pt x="0" y="46"/>
                  <a:pt x="0" y="102"/>
                </a:cubicBezTo>
                <a:cubicBezTo>
                  <a:pt x="0" y="159"/>
                  <a:pt x="64" y="205"/>
                  <a:pt x="143" y="205"/>
                </a:cubicBezTo>
                <a:cubicBezTo>
                  <a:pt x="159" y="205"/>
                  <a:pt x="175" y="203"/>
                  <a:pt x="190" y="199"/>
                </a:cubicBezTo>
                <a:cubicBezTo>
                  <a:pt x="210" y="218"/>
                  <a:pt x="237" y="235"/>
                  <a:pt x="267" y="236"/>
                </a:cubicBezTo>
                <a:cubicBezTo>
                  <a:pt x="267" y="236"/>
                  <a:pt x="232" y="220"/>
                  <a:pt x="216" y="1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2" name="Rectangle 104">
            <a:extLst>
              <a:ext uri="{FF2B5EF4-FFF2-40B4-BE49-F238E27FC236}">
                <a16:creationId xmlns:a16="http://schemas.microsoft.com/office/drawing/2014/main" id="{A3EF2B91-5C40-4C62-A163-23BED7D24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587" y="4427256"/>
            <a:ext cx="152317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1300" b="1" dirty="0"/>
              <a:t>This teaspoon measures 5ml or 0.05l.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8404">
            <a:off x="5587314" y="4096937"/>
            <a:ext cx="412824" cy="19833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87090" y="2742555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acute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299755" y="3550617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perpendicular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947522" y="3168639"/>
            <a:ext cx="126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horizontal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812238" y="3501563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parallel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729230" y="3121517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vertical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706771" y="2920348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obtuse</a:t>
            </a:r>
            <a:endParaRPr lang="en-GB" dirty="0"/>
          </a:p>
        </p:txBody>
      </p:sp>
      <p:sp>
        <p:nvSpPr>
          <p:cNvPr id="72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9390" y="3171331"/>
            <a:ext cx="1331951" cy="394705"/>
          </a:xfrm>
          <a:prstGeom prst="rect">
            <a:avLst/>
          </a:prstGeom>
          <a:noFill/>
          <a:ln w="25400">
            <a:solidFill>
              <a:srgbClr val="6A932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8000" tIns="72000" rIns="10800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>
                <a:solidFill>
                  <a:schemeClr val="accent4">
                    <a:lumMod val="50000"/>
                  </a:schemeClr>
                </a:solidFill>
              </a:rPr>
              <a:t>horizontal</a:t>
            </a:r>
          </a:p>
        </p:txBody>
      </p:sp>
      <p:sp>
        <p:nvSpPr>
          <p:cNvPr id="74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402" y="3501456"/>
            <a:ext cx="1147868" cy="394705"/>
          </a:xfrm>
          <a:prstGeom prst="rect">
            <a:avLst/>
          </a:prstGeom>
          <a:noFill/>
          <a:ln w="25400">
            <a:solidFill>
              <a:srgbClr val="6A932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8000" tIns="72000" rIns="10800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>
                <a:solidFill>
                  <a:schemeClr val="accent4">
                    <a:lumMod val="50000"/>
                  </a:schemeClr>
                </a:solidFill>
              </a:rPr>
              <a:t>parallel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541550" y="2795056"/>
            <a:ext cx="164767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541550" y="3001728"/>
            <a:ext cx="164767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</p:childTnLst>
        </p:cTn>
      </p:par>
    </p:tnLst>
    <p:bldLst>
      <p:bldP spid="130" grpId="0" animBg="1"/>
      <p:bldP spid="138" grpId="0" animBg="1"/>
      <p:bldP spid="149" grpId="0" animBg="1"/>
      <p:bldP spid="151" grpId="0" animBg="1"/>
      <p:bldP spid="154" grpId="0" animBg="1"/>
      <p:bldP spid="171" grpId="0" animBg="1"/>
      <p:bldP spid="58" grpId="0" animBg="1"/>
      <p:bldP spid="59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17">
            <a:extLst>
              <a:ext uri="{FF2B5EF4-FFF2-40B4-BE49-F238E27FC236}">
                <a16:creationId xmlns:a16="http://schemas.microsoft.com/office/drawing/2014/main" id="{9B941ACA-8F76-4CCB-A8A8-3648EBE81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9810" y="506880"/>
            <a:ext cx="13917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Summer 5 Friday</a:t>
            </a:r>
          </a:p>
        </p:txBody>
      </p:sp>
      <p:sp>
        <p:nvSpPr>
          <p:cNvPr id="14343" name="Rectangle 22">
            <a:extLst>
              <a:ext uri="{FF2B5EF4-FFF2-40B4-BE49-F238E27FC236}">
                <a16:creationId xmlns:a16="http://schemas.microsoft.com/office/drawing/2014/main" id="{A8C906A4-5906-4AD0-B717-5E0AB6ECF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525428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14344" name="Picture 23">
            <a:extLst>
              <a:ext uri="{FF2B5EF4-FFF2-40B4-BE49-F238E27FC236}">
                <a16:creationId xmlns:a16="http://schemas.microsoft.com/office/drawing/2014/main" id="{825A8EB1-D788-4214-AE40-60D6C1BAEA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45839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8A7B699B-836A-44AC-8700-C4CDA20EFAD9}"/>
              </a:ext>
            </a:extLst>
          </p:cNvPr>
          <p:cNvSpPr/>
          <p:nvPr/>
        </p:nvSpPr>
        <p:spPr>
          <a:xfrm>
            <a:off x="771525" y="526439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B2F9C45-3519-4383-971C-780A5627AB39}"/>
              </a:ext>
            </a:extLst>
          </p:cNvPr>
          <p:cNvSpPr/>
          <p:nvPr/>
        </p:nvSpPr>
        <p:spPr>
          <a:xfrm>
            <a:off x="4615775" y="2077640"/>
            <a:ext cx="3772575" cy="1957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4621300" y="768246"/>
            <a:ext cx="3763881" cy="1220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Fractions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76154FD-9F07-4673-969F-497F74BBE2D9}"/>
              </a:ext>
            </a:extLst>
          </p:cNvPr>
          <p:cNvSpPr/>
          <p:nvPr/>
        </p:nvSpPr>
        <p:spPr>
          <a:xfrm>
            <a:off x="4615775" y="4115111"/>
            <a:ext cx="3775669" cy="19777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Reasoning</a:t>
            </a:r>
          </a:p>
        </p:txBody>
      </p:sp>
      <p:sp>
        <p:nvSpPr>
          <p:cNvPr id="107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2168292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08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99" y="2371585"/>
            <a:ext cx="3763882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A school raise £7635 for a local charity. A newspaper recorded that the school had raised £8000. </a:t>
            </a:r>
            <a:r>
              <a:rPr lang="en-GB" sz="1300" b="1" dirty="0"/>
              <a:t>What had the newspaper done?</a:t>
            </a:r>
          </a:p>
        </p:txBody>
      </p:sp>
      <p:sp>
        <p:nvSpPr>
          <p:cNvPr id="109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6434" y="5567777"/>
            <a:ext cx="2320793" cy="52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300" dirty="0"/>
              <a:t>Is Jamil correct?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300" b="1" dirty="0"/>
              <a:t>Explain your reasoning.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55005" y="2818056"/>
            <a:ext cx="3774768" cy="1965567"/>
          </a:xfrm>
          <a:prstGeom prst="rect">
            <a:avLst/>
          </a:prstGeom>
          <a:solidFill>
            <a:srgbClr val="ED9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+ and −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9D8B0D8-D488-4B76-8FA5-F0D7B06AD3BE}"/>
              </a:ext>
            </a:extLst>
          </p:cNvPr>
          <p:cNvSpPr/>
          <p:nvPr/>
        </p:nvSpPr>
        <p:spPr>
          <a:xfrm>
            <a:off x="753478" y="767790"/>
            <a:ext cx="3773517" cy="19704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Place Value</a:t>
            </a:r>
          </a:p>
        </p:txBody>
      </p:sp>
      <p:sp>
        <p:nvSpPr>
          <p:cNvPr id="112" name="Reveal Answer 1">
            <a:extLst>
              <a:ext uri="{FF2B5EF4-FFF2-40B4-BE49-F238E27FC236}">
                <a16:creationId xmlns:a16="http://schemas.microsoft.com/office/drawing/2014/main" id="{5920F95F-BAF8-41D0-A937-C101AC3228D7}"/>
              </a:ext>
            </a:extLst>
          </p:cNvPr>
          <p:cNvSpPr/>
          <p:nvPr/>
        </p:nvSpPr>
        <p:spPr>
          <a:xfrm>
            <a:off x="3349806" y="85541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191" y="3175230"/>
            <a:ext cx="3603907" cy="592983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4550" y="1132054"/>
            <a:ext cx="3596548" cy="15233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5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158022"/>
            <a:ext cx="3596548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Which symbol completes this number sentence?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64752" y="4871889"/>
            <a:ext cx="3763881" cy="12209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× and ÷</a:t>
            </a:r>
          </a:p>
        </p:txBody>
      </p:sp>
      <p:sp>
        <p:nvSpPr>
          <p:cNvPr id="118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626" y="3282663"/>
            <a:ext cx="3195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190 400 + 17 000 = </a:t>
            </a:r>
            <a:r>
              <a:rPr lang="en-GB" altLang="en-US" b="1" dirty="0">
                <a:solidFill>
                  <a:schemeClr val="accent2">
                    <a:lumMod val="50000"/>
                  </a:schemeClr>
                </a:solidFill>
              </a:rPr>
              <a:t>207 400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191" y="4112032"/>
            <a:ext cx="3603907" cy="584344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0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7016" y="2900922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21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7016" y="3839316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5733" y="5439821"/>
            <a:ext cx="3611072" cy="564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3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192" y="4225110"/>
            <a:ext cx="2324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153 020 - 60 020  = </a:t>
            </a:r>
          </a:p>
        </p:txBody>
      </p:sp>
      <p:sp>
        <p:nvSpPr>
          <p:cNvPr id="124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5546490"/>
            <a:ext cx="36122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32  ×  29  =  </a:t>
            </a:r>
            <a:r>
              <a:rPr lang="en-GB" altLang="en-US" b="1" dirty="0">
                <a:solidFill>
                  <a:schemeClr val="accent1">
                    <a:lumMod val="50000"/>
                  </a:schemeClr>
                </a:solidFill>
              </a:rPr>
              <a:t>928</a:t>
            </a:r>
            <a:r>
              <a:rPr lang="en-GB" altLang="en-US" b="1" dirty="0">
                <a:solidFill>
                  <a:srgbClr val="83420D"/>
                </a:solidFill>
              </a:rPr>
              <a:t>  </a:t>
            </a:r>
          </a:p>
        </p:txBody>
      </p:sp>
      <p:sp>
        <p:nvSpPr>
          <p:cNvPr id="125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45558" y="495893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78" y="3102535"/>
            <a:ext cx="1111986" cy="648088"/>
          </a:xfrm>
          <a:prstGeom prst="rect">
            <a:avLst/>
          </a:prstGeom>
        </p:spPr>
      </p:pic>
      <p:sp>
        <p:nvSpPr>
          <p:cNvPr id="129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092" y="1047129"/>
            <a:ext cx="3586306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Subtract these fractions:</a:t>
            </a:r>
          </a:p>
        </p:txBody>
      </p:sp>
      <p:sp>
        <p:nvSpPr>
          <p:cNvPr id="130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61" y="5149854"/>
            <a:ext cx="3762634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Use a written method to solve this calculation: </a:t>
            </a:r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4126">
            <a:off x="3211698" y="5306329"/>
            <a:ext cx="518821" cy="883883"/>
          </a:xfrm>
          <a:prstGeom prst="rect">
            <a:avLst/>
          </a:prstGeom>
        </p:spPr>
      </p:pic>
      <p:sp>
        <p:nvSpPr>
          <p:cNvPr id="175" name="Rectangle 174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5513948" y="1309341"/>
            <a:ext cx="2593732" cy="6030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76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037" y="1303888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3</a:t>
            </a:r>
          </a:p>
        </p:txBody>
      </p:sp>
      <p:sp>
        <p:nvSpPr>
          <p:cNvPr id="179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037" y="1592536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4</a:t>
            </a:r>
          </a:p>
        </p:txBody>
      </p:sp>
      <p:cxnSp>
        <p:nvCxnSpPr>
          <p:cNvPr id="180" name="Straight Connector 179"/>
          <p:cNvCxnSpPr/>
          <p:nvPr/>
        </p:nvCxnSpPr>
        <p:spPr>
          <a:xfrm>
            <a:off x="5624953" y="1609875"/>
            <a:ext cx="25260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270" y="1297101"/>
            <a:ext cx="431906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82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861" y="1585749"/>
            <a:ext cx="48641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12</a:t>
            </a:r>
          </a:p>
        </p:txBody>
      </p:sp>
      <p:cxnSp>
        <p:nvCxnSpPr>
          <p:cNvPr id="183" name="Straight Connector 182"/>
          <p:cNvCxnSpPr/>
          <p:nvPr/>
        </p:nvCxnSpPr>
        <p:spPr>
          <a:xfrm>
            <a:off x="6981069" y="1603088"/>
            <a:ext cx="252603" cy="0"/>
          </a:xfrm>
          <a:prstGeom prst="line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309" y="1396678"/>
            <a:ext cx="452314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800" dirty="0"/>
              <a:t>=</a:t>
            </a:r>
          </a:p>
        </p:txBody>
      </p:sp>
      <p:sp>
        <p:nvSpPr>
          <p:cNvPr id="185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858020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3270845" y="4219538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GB" altLang="en-US" b="1" dirty="0">
                <a:solidFill>
                  <a:srgbClr val="83420D"/>
                </a:solidFill>
              </a:rPr>
              <a:t>93 000</a:t>
            </a:r>
          </a:p>
        </p:txBody>
      </p:sp>
      <p:pic>
        <p:nvPicPr>
          <p:cNvPr id="191" name="Picture 19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306">
            <a:off x="3390403" y="4046080"/>
            <a:ext cx="721924" cy="732049"/>
          </a:xfrm>
          <a:prstGeom prst="rect">
            <a:avLst/>
          </a:prstGeom>
        </p:spPr>
      </p:pic>
      <p:sp>
        <p:nvSpPr>
          <p:cNvPr id="60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656" y="1522601"/>
            <a:ext cx="452314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7200" dirty="0">
                <a:solidFill>
                  <a:srgbClr val="83420D"/>
                </a:solidFill>
              </a:rPr>
              <a:t>&gt;</a:t>
            </a:r>
          </a:p>
        </p:txBody>
      </p:sp>
      <p:sp>
        <p:nvSpPr>
          <p:cNvPr id="61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1833286"/>
            <a:ext cx="117413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400" b="1" dirty="0"/>
              <a:t>52 252 </a:t>
            </a:r>
          </a:p>
        </p:txBody>
      </p:sp>
      <p:sp>
        <p:nvSpPr>
          <p:cNvPr id="62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915" y="1833286"/>
            <a:ext cx="118834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400" b="1" dirty="0"/>
              <a:t>52 225</a:t>
            </a:r>
          </a:p>
        </p:txBody>
      </p:sp>
      <p:sp>
        <p:nvSpPr>
          <p:cNvPr id="64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9519" y="1311508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5</a:t>
            </a:r>
          </a:p>
        </p:txBody>
      </p:sp>
      <p:sp>
        <p:nvSpPr>
          <p:cNvPr id="65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8078" y="1592536"/>
            <a:ext cx="447771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12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6253055" y="1609875"/>
            <a:ext cx="25260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966" y="1396678"/>
            <a:ext cx="452314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800" dirty="0"/>
              <a:t>-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6589">
            <a:off x="2282588" y="1497712"/>
            <a:ext cx="726181" cy="123714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247656" y="3094726"/>
            <a:ext cx="2593732" cy="709380"/>
            <a:chOff x="6523805" y="2781533"/>
            <a:chExt cx="703615" cy="1156061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350AB95-C201-4A82-BD91-64A02F1EE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7294" y="2877022"/>
              <a:ext cx="501436" cy="963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buNone/>
              </a:pPr>
              <a:r>
                <a:rPr lang="en-GB" b="1" dirty="0">
                  <a:solidFill>
                    <a:schemeClr val="accent4">
                      <a:lumMod val="50000"/>
                    </a:schemeClr>
                  </a:solidFill>
                </a:rPr>
                <a:t>Rounded to the nearest £1000.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523805" y="2781533"/>
              <a:ext cx="703615" cy="1156061"/>
            </a:xfrm>
            <a:prstGeom prst="rect">
              <a:avLst/>
            </a:prstGeom>
            <a:noFill/>
            <a:ln w="28575">
              <a:solidFill>
                <a:srgbClr val="6A93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06"/>
          <a:stretch/>
        </p:blipFill>
        <p:spPr>
          <a:xfrm>
            <a:off x="7170932" y="4454634"/>
            <a:ext cx="1086044" cy="1635484"/>
          </a:xfrm>
          <a:prstGeom prst="rect">
            <a:avLst/>
          </a:prstGeom>
        </p:spPr>
      </p:pic>
      <p:sp>
        <p:nvSpPr>
          <p:cNvPr id="70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445" y="1457297"/>
            <a:ext cx="431906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1600" b="1" dirty="0">
                <a:solidFill>
                  <a:schemeClr val="accent2">
                    <a:lumMod val="50000"/>
                  </a:schemeClr>
                </a:solidFill>
              </a:rPr>
              <a:t>or</a:t>
            </a:r>
          </a:p>
        </p:txBody>
      </p:sp>
      <p:sp>
        <p:nvSpPr>
          <p:cNvPr id="71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0753" y="1297101"/>
            <a:ext cx="431906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72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0344" y="1585749"/>
            <a:ext cx="48641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7572136" y="1603088"/>
            <a:ext cx="252603" cy="0"/>
          </a:xfrm>
          <a:prstGeom prst="line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24" y="1183320"/>
            <a:ext cx="886164" cy="806989"/>
          </a:xfrm>
          <a:prstGeom prst="rect">
            <a:avLst/>
          </a:prstGeom>
        </p:spPr>
      </p:pic>
      <p:sp>
        <p:nvSpPr>
          <p:cNvPr id="74" name="Freeform 5"/>
          <p:cNvSpPr>
            <a:spLocks/>
          </p:cNvSpPr>
          <p:nvPr/>
        </p:nvSpPr>
        <p:spPr bwMode="auto">
          <a:xfrm>
            <a:off x="5076413" y="4374263"/>
            <a:ext cx="2353637" cy="1220822"/>
          </a:xfrm>
          <a:custGeom>
            <a:avLst/>
            <a:gdLst>
              <a:gd name="T0" fmla="*/ 302 w 302"/>
              <a:gd name="T1" fmla="*/ 174 h 209"/>
              <a:gd name="T2" fmla="*/ 232 w 302"/>
              <a:gd name="T3" fmla="*/ 182 h 209"/>
              <a:gd name="T4" fmla="*/ 285 w 302"/>
              <a:gd name="T5" fmla="*/ 103 h 209"/>
              <a:gd name="T6" fmla="*/ 143 w 302"/>
              <a:gd name="T7" fmla="*/ 0 h 209"/>
              <a:gd name="T8" fmla="*/ 0 w 302"/>
              <a:gd name="T9" fmla="*/ 103 h 209"/>
              <a:gd name="T10" fmla="*/ 143 w 302"/>
              <a:gd name="T11" fmla="*/ 205 h 209"/>
              <a:gd name="T12" fmla="*/ 163 w 302"/>
              <a:gd name="T13" fmla="*/ 204 h 209"/>
              <a:gd name="T14" fmla="*/ 302 w 302"/>
              <a:gd name="T15" fmla="*/ 174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" h="209">
                <a:moveTo>
                  <a:pt x="302" y="174"/>
                </a:moveTo>
                <a:cubicBezTo>
                  <a:pt x="302" y="174"/>
                  <a:pt x="265" y="188"/>
                  <a:pt x="232" y="182"/>
                </a:cubicBezTo>
                <a:cubicBezTo>
                  <a:pt x="264" y="164"/>
                  <a:pt x="285" y="135"/>
                  <a:pt x="285" y="103"/>
                </a:cubicBezTo>
                <a:cubicBezTo>
                  <a:pt x="285" y="46"/>
                  <a:pt x="221" y="0"/>
                  <a:pt x="143" y="0"/>
                </a:cubicBezTo>
                <a:cubicBezTo>
                  <a:pt x="64" y="0"/>
                  <a:pt x="0" y="46"/>
                  <a:pt x="0" y="103"/>
                </a:cubicBezTo>
                <a:cubicBezTo>
                  <a:pt x="0" y="159"/>
                  <a:pt x="64" y="205"/>
                  <a:pt x="143" y="205"/>
                </a:cubicBezTo>
                <a:cubicBezTo>
                  <a:pt x="149" y="205"/>
                  <a:pt x="156" y="205"/>
                  <a:pt x="163" y="204"/>
                </a:cubicBezTo>
                <a:cubicBezTo>
                  <a:pt x="189" y="206"/>
                  <a:pt x="261" y="209"/>
                  <a:pt x="302" y="1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2" name="Rectangle 104">
            <a:extLst>
              <a:ext uri="{FF2B5EF4-FFF2-40B4-BE49-F238E27FC236}">
                <a16:creationId xmlns:a16="http://schemas.microsoft.com/office/drawing/2014/main" id="{A3EF2B91-5C40-4C62-A163-23BED7D24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864" y="4666447"/>
            <a:ext cx="195887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1400" b="1" dirty="0"/>
              <a:t>In my class, 40% of the children are boys, so     are girls.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6487">
            <a:off x="5644886" y="2894791"/>
            <a:ext cx="1855562" cy="117549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780480" y="5015903"/>
            <a:ext cx="240899" cy="417568"/>
            <a:chOff x="8645376" y="4730780"/>
            <a:chExt cx="240899" cy="417568"/>
          </a:xfrm>
        </p:grpSpPr>
        <p:sp>
          <p:nvSpPr>
            <p:cNvPr id="63" name="Rectangle 58">
              <a:extLst>
                <a:ext uri="{FF2B5EF4-FFF2-40B4-BE49-F238E27FC236}">
                  <a16:creationId xmlns:a16="http://schemas.microsoft.com/office/drawing/2014/main" id="{1350AB95-C201-4A82-BD91-64A02F1EE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5376" y="4730780"/>
              <a:ext cx="240899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buNone/>
              </a:pPr>
              <a:r>
                <a:rPr lang="en-GB" sz="1200" b="1" dirty="0"/>
                <a:t>3</a:t>
              </a:r>
            </a:p>
          </p:txBody>
        </p:sp>
        <p:sp>
          <p:nvSpPr>
            <p:cNvPr id="75" name="Rectangle 58">
              <a:extLst>
                <a:ext uri="{FF2B5EF4-FFF2-40B4-BE49-F238E27FC236}">
                  <a16:creationId xmlns:a16="http://schemas.microsoft.com/office/drawing/2014/main" id="{1350AB95-C201-4A82-BD91-64A02F1EE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5376" y="4889816"/>
              <a:ext cx="240899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buNone/>
              </a:pPr>
              <a:r>
                <a:rPr lang="en-GB" sz="1200" b="1" dirty="0"/>
                <a:t>5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8692451" y="4927916"/>
              <a:ext cx="1430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</p:childTnLst>
        </p:cTn>
      </p:par>
    </p:tnLst>
    <p:bldLst>
      <p:bldP spid="107" grpId="0" animBg="1"/>
      <p:bldP spid="112" grpId="0" animBg="1"/>
      <p:bldP spid="120" grpId="0" animBg="1"/>
      <p:bldP spid="121" grpId="0" animBg="1"/>
      <p:bldP spid="125" grpId="0" animBg="1"/>
      <p:bldP spid="185" grpId="0" animBg="1"/>
      <p:bldP spid="1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2537</TotalTime>
  <Words>649</Words>
  <Application>Microsoft Office PowerPoint</Application>
  <PresentationFormat>On-screen Show (4:3)</PresentationFormat>
  <Paragraphs>214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Sassoon Infant Rg</vt:lpstr>
      <vt:lpstr>Twinkl SemiBold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Oliver Wallace</dc:creator>
  <cp:lastModifiedBy>sophie Birch</cp:lastModifiedBy>
  <cp:revision>562</cp:revision>
  <dcterms:created xsi:type="dcterms:W3CDTF">2018-07-16T12:29:28Z</dcterms:created>
  <dcterms:modified xsi:type="dcterms:W3CDTF">2020-05-15T21:47:33Z</dcterms:modified>
</cp:coreProperties>
</file>