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5.xml" ContentType="application/vnd.openxmlformats-officedocument.presentationml.slideLayout+xml"/>
  <Override PartName="/ppt/theme/theme4.xml" ContentType="application/vnd.openxmlformats-officedocument.theme+xml"/>
  <Override PartName="/ppt/slideLayouts/slideLayout6.xml" ContentType="application/vnd.openxmlformats-officedocument.presentationml.slideLayout+xml"/>
  <Override PartName="/ppt/theme/theme5.xml" ContentType="application/vnd.openxmlformats-officedocument.them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6.xml" ContentType="application/vnd.openxmlformats-officedocument.theme+xml"/>
  <Override PartName="/ppt/slideLayouts/slideLayout9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9" r:id="rId4"/>
    <p:sldMasterId id="2147483671" r:id="rId5"/>
    <p:sldMasterId id="2147483673" r:id="rId6"/>
    <p:sldMasterId id="2147483675" r:id="rId7"/>
    <p:sldMasterId id="2147483677" r:id="rId8"/>
    <p:sldMasterId id="2147483679" r:id="rId9"/>
    <p:sldMasterId id="2147483682" r:id="rId10"/>
  </p:sldMasterIdLst>
  <p:notesMasterIdLst>
    <p:notesMasterId r:id="rId28"/>
  </p:notesMasterIdLst>
  <p:sldIdLst>
    <p:sldId id="296" r:id="rId11"/>
    <p:sldId id="297" r:id="rId12"/>
    <p:sldId id="306" r:id="rId13"/>
    <p:sldId id="307" r:id="rId14"/>
    <p:sldId id="299" r:id="rId15"/>
    <p:sldId id="300" r:id="rId16"/>
    <p:sldId id="308" r:id="rId17"/>
    <p:sldId id="309" r:id="rId18"/>
    <p:sldId id="310" r:id="rId19"/>
    <p:sldId id="304" r:id="rId20"/>
    <p:sldId id="311" r:id="rId21"/>
    <p:sldId id="312" r:id="rId22"/>
    <p:sldId id="313" r:id="rId23"/>
    <p:sldId id="315" r:id="rId24"/>
    <p:sldId id="316" r:id="rId25"/>
    <p:sldId id="314" r:id="rId26"/>
    <p:sldId id="318" r:id="rId2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am Shutkever" initials="SS" lastIdx="1" clrIdx="0">
    <p:extLst>
      <p:ext uri="{19B8F6BF-5375-455C-9EA6-DF929625EA0E}">
        <p15:presenceInfo xmlns:p15="http://schemas.microsoft.com/office/powerpoint/2012/main" userId="Sam Shutkeve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5BC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16" autoAdjust="0"/>
    <p:restoredTop sz="94694"/>
  </p:normalViewPr>
  <p:slideViewPr>
    <p:cSldViewPr snapToGrid="0" snapToObjects="1">
      <p:cViewPr varScale="1">
        <p:scale>
          <a:sx n="72" d="100"/>
          <a:sy n="72" d="100"/>
        </p:scale>
        <p:origin x="1350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3.xml"/><Relationship Id="rId18" Type="http://schemas.openxmlformats.org/officeDocument/2006/relationships/slide" Target="slides/slide8.xml"/><Relationship Id="rId26" Type="http://schemas.openxmlformats.org/officeDocument/2006/relationships/slide" Target="slides/slide16.xml"/><Relationship Id="rId3" Type="http://schemas.openxmlformats.org/officeDocument/2006/relationships/customXml" Target="../customXml/item3.xml"/><Relationship Id="rId21" Type="http://schemas.openxmlformats.org/officeDocument/2006/relationships/slide" Target="slides/slide11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2.xml"/><Relationship Id="rId17" Type="http://schemas.openxmlformats.org/officeDocument/2006/relationships/slide" Target="slides/slide7.xml"/><Relationship Id="rId25" Type="http://schemas.openxmlformats.org/officeDocument/2006/relationships/slide" Target="slides/slide15.xml"/><Relationship Id="rId33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6.xml"/><Relationship Id="rId20" Type="http://schemas.openxmlformats.org/officeDocument/2006/relationships/slide" Target="slides/slide10.xml"/><Relationship Id="rId29" Type="http://schemas.openxmlformats.org/officeDocument/2006/relationships/commentAuthors" Target="commentAuthor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1.xml"/><Relationship Id="rId24" Type="http://schemas.openxmlformats.org/officeDocument/2006/relationships/slide" Target="slides/slide14.xml"/><Relationship Id="rId32" Type="http://schemas.openxmlformats.org/officeDocument/2006/relationships/theme" Target="theme/theme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5.xml"/><Relationship Id="rId23" Type="http://schemas.openxmlformats.org/officeDocument/2006/relationships/slide" Target="slides/slide13.xml"/><Relationship Id="rId28" Type="http://schemas.openxmlformats.org/officeDocument/2006/relationships/notesMaster" Target="notesMasters/notesMaster1.xml"/><Relationship Id="rId10" Type="http://schemas.openxmlformats.org/officeDocument/2006/relationships/slideMaster" Target="slideMasters/slideMaster7.xml"/><Relationship Id="rId19" Type="http://schemas.openxmlformats.org/officeDocument/2006/relationships/slide" Target="slides/slide9.xml"/><Relationship Id="rId31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4" Type="http://schemas.openxmlformats.org/officeDocument/2006/relationships/slide" Target="slides/slide4.xml"/><Relationship Id="rId22" Type="http://schemas.openxmlformats.org/officeDocument/2006/relationships/slide" Target="slides/slide12.xml"/><Relationship Id="rId27" Type="http://schemas.openxmlformats.org/officeDocument/2006/relationships/slide" Target="slides/slide17.xml"/><Relationship Id="rId30" Type="http://schemas.openxmlformats.org/officeDocument/2006/relationships/presProps" Target="presProps.xml"/><Relationship Id="rId8" Type="http://schemas.openxmlformats.org/officeDocument/2006/relationships/slideMaster" Target="slideMasters/slideMaster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Comic Sans MS" panose="030F0702030302020204" pitchFamily="66" charset="0"/>
              </a:defRPr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Comic Sans MS" panose="030F0702030302020204" pitchFamily="66" charset="0"/>
              </a:defRPr>
            </a:lvl1pPr>
          </a:lstStyle>
          <a:p>
            <a:fld id="{D1BE4B4D-D867-492E-97B2-A4C94167F287}" type="datetimeFigureOut">
              <a:rPr lang="en-GB" smtClean="0"/>
              <a:pPr/>
              <a:t>05/01/2021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Comic Sans MS" panose="030F0702030302020204" pitchFamily="66" charset="0"/>
              </a:defRPr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Comic Sans MS" panose="030F0702030302020204" pitchFamily="66" charset="0"/>
              </a:defRPr>
            </a:lvl1pPr>
          </a:lstStyle>
          <a:p>
            <a:fld id="{9A63A521-224D-4C95-824A-3CEFF92EB905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004774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Comic Sans MS" panose="030F0702030302020204" pitchFamily="66" charset="0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Comic Sans MS" panose="030F0702030302020204" pitchFamily="66" charset="0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Comic Sans MS" panose="030F0702030302020204" pitchFamily="66" charset="0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Comic Sans MS" panose="030F0702030302020204" pitchFamily="66" charset="0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Comic Sans MS" panose="030F0702030302020204" pitchFamily="66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0" y="2511188"/>
            <a:ext cx="5950424" cy="1787857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defRPr sz="6600" baseline="0">
                <a:solidFill>
                  <a:schemeClr val="bg1"/>
                </a:solidFill>
                <a:latin typeface="KG Primary Penmanship" panose="02000506000000020003" pitchFamily="2" charset="0"/>
              </a:defRPr>
            </a:lvl1pPr>
          </a:lstStyle>
          <a:p>
            <a:r>
              <a:rPr lang="en-US" dirty="0"/>
              <a:t>TITLE – in caps and saved as a picture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788181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>
            <a:lvl1pPr>
              <a:defRPr>
                <a:latin typeface="Comic Sans MS" panose="030F0702030302020204" pitchFamily="66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omic Sans MS" panose="030F0702030302020204" pitchFamily="66" charset="0"/>
              </a:defRPr>
            </a:lvl1pPr>
          </a:lstStyle>
          <a:p>
            <a:fld id="{45335E50-1930-44E5-9B14-893AFBD95C69}" type="datetimeFigureOut">
              <a:rPr lang="en-GB" smtClean="0"/>
              <a:pPr/>
              <a:t>05/01/2021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omic Sans MS" panose="030F0702030302020204" pitchFamily="66" charset="0"/>
              </a:defRPr>
            </a:lvl1pPr>
          </a:lstStyle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omic Sans MS" panose="030F0702030302020204" pitchFamily="66" charset="0"/>
              </a:defRPr>
            </a:lvl1pPr>
          </a:lstStyle>
          <a:p>
            <a:fld id="{108BBDC2-4ED5-4A8D-A28C-1B3F6D2413F0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312708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808542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010901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897375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246388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Your turn KS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038082" y="1989208"/>
            <a:ext cx="5703912" cy="3005873"/>
          </a:xfrm>
          <a:prstGeom prst="rect">
            <a:avLst/>
          </a:prstGeom>
        </p:spPr>
        <p:txBody>
          <a:bodyPr anchor="ctr"/>
          <a:lstStyle>
            <a:lvl1pPr algn="ctr">
              <a:defRPr sz="4000" u="none" baseline="0">
                <a:latin typeface="Comic Sans MS" panose="030F0702030302020204" pitchFamily="66" charset="0"/>
              </a:defRPr>
            </a:lvl1pPr>
          </a:lstStyle>
          <a:p>
            <a:r>
              <a:rPr lang="en-US" dirty="0"/>
              <a:t>Have a go at questions 		 on the worksheet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740455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Your turn KS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038082" y="1989208"/>
            <a:ext cx="5703912" cy="3005873"/>
          </a:xfrm>
          <a:prstGeom prst="rect">
            <a:avLst/>
          </a:prstGeom>
        </p:spPr>
        <p:txBody>
          <a:bodyPr anchor="ctr"/>
          <a:lstStyle>
            <a:lvl1pPr algn="ctr">
              <a:defRPr baseline="0">
                <a:latin typeface="Comic Sans MS" panose="030F0702030302020204" pitchFamily="66" charset="0"/>
              </a:defRPr>
            </a:lvl1pPr>
          </a:lstStyle>
          <a:p>
            <a:r>
              <a:rPr lang="en-US" dirty="0"/>
              <a:t>Have a go at questions 	on the worksheet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449477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290594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3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4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5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6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theme" Target="../theme/theme6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g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theme" Target="../theme/theme7.xml"/><Relationship Id="rId1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close up of a sign&#10;&#10;Description automatically generated">
            <a:extLst>
              <a:ext uri="{FF2B5EF4-FFF2-40B4-BE49-F238E27FC236}">
                <a16:creationId xmlns:a16="http://schemas.microsoft.com/office/drawing/2014/main" id="{F14EDCB3-CC60-E94C-B25C-4D771CB64958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22817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84" r:id="rId2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31B02BD9-91A9-9F43-BF82-7E7C0E55B94B}"/>
              </a:ext>
            </a:extLst>
          </p:cNvPr>
          <p:cNvSpPr/>
          <p:nvPr userDrawn="1"/>
        </p:nvSpPr>
        <p:spPr>
          <a:xfrm>
            <a:off x="546652" y="606287"/>
            <a:ext cx="7523922" cy="573487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2" name="Rectangle 1"/>
          <p:cNvSpPr/>
          <p:nvPr userDrawn="1"/>
        </p:nvSpPr>
        <p:spPr>
          <a:xfrm>
            <a:off x="376518" y="6553200"/>
            <a:ext cx="1470211" cy="24204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Comic Sans MS" panose="030F0702030302020204" pitchFamily="66" charset="0"/>
            </a:endParaRPr>
          </a:p>
        </p:txBody>
      </p:sp>
      <p:pic>
        <p:nvPicPr>
          <p:cNvPr id="5" name="Picture 4" descr="A close up of a logo&#10;&#10;Description automatically generated">
            <a:extLst>
              <a:ext uri="{FF2B5EF4-FFF2-40B4-BE49-F238E27FC236}">
                <a16:creationId xmlns:a16="http://schemas.microsoft.com/office/drawing/2014/main" id="{02C252DA-A0E8-6A49-900E-07188D62BBE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95206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31B02BD9-91A9-9F43-BF82-7E7C0E55B94B}"/>
              </a:ext>
            </a:extLst>
          </p:cNvPr>
          <p:cNvSpPr/>
          <p:nvPr userDrawn="1"/>
        </p:nvSpPr>
        <p:spPr>
          <a:xfrm>
            <a:off x="546652" y="606287"/>
            <a:ext cx="7523922" cy="573487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6" name="Rectangle 5"/>
          <p:cNvSpPr/>
          <p:nvPr userDrawn="1"/>
        </p:nvSpPr>
        <p:spPr>
          <a:xfrm>
            <a:off x="376518" y="6553200"/>
            <a:ext cx="1470211" cy="24204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Comic Sans MS" panose="030F0702030302020204" pitchFamily="66" charset="0"/>
            </a:endParaRPr>
          </a:p>
        </p:txBody>
      </p:sp>
      <p:pic>
        <p:nvPicPr>
          <p:cNvPr id="5" name="Picture 4" descr="A picture containing table&#10;&#10;Description automatically generated">
            <a:extLst>
              <a:ext uri="{FF2B5EF4-FFF2-40B4-BE49-F238E27FC236}">
                <a16:creationId xmlns:a16="http://schemas.microsoft.com/office/drawing/2014/main" id="{D3D08606-BA4C-8046-935F-20760BC2766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40629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green sign with white text&#10;&#10;Description automatically generated">
            <a:extLst>
              <a:ext uri="{FF2B5EF4-FFF2-40B4-BE49-F238E27FC236}">
                <a16:creationId xmlns:a16="http://schemas.microsoft.com/office/drawing/2014/main" id="{E7898E14-59E6-7D4D-8006-F74307CCB98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06573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table&#10;&#10;Description automatically generated">
            <a:extLst>
              <a:ext uri="{FF2B5EF4-FFF2-40B4-BE49-F238E27FC236}">
                <a16:creationId xmlns:a16="http://schemas.microsoft.com/office/drawing/2014/main" id="{F33BA71E-3CF0-1E4E-BEEE-6280AD06DDC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05570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computer&#10;&#10;Description automatically generated">
            <a:extLst>
              <a:ext uri="{FF2B5EF4-FFF2-40B4-BE49-F238E27FC236}">
                <a16:creationId xmlns:a16="http://schemas.microsoft.com/office/drawing/2014/main" id="{3A3B0A72-DFF8-FC43-8B3B-B0D9C1468E83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23473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681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close up of a logo&#10;&#10;Description automatically generated">
            <a:extLst>
              <a:ext uri="{FF2B5EF4-FFF2-40B4-BE49-F238E27FC236}">
                <a16:creationId xmlns:a16="http://schemas.microsoft.com/office/drawing/2014/main" id="{27FE0188-803D-CF41-A7C4-56C7E1D1B2A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84241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6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7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8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7" Type="http://schemas.openxmlformats.org/officeDocument/2006/relationships/image" Target="../media/image24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9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25.png"/><Relationship Id="rId7" Type="http://schemas.openxmlformats.org/officeDocument/2006/relationships/image" Target="../media/image270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10.xml"/><Relationship Id="rId4" Type="http://schemas.openxmlformats.org/officeDocument/2006/relationships/image" Target="../media/image26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25.png"/><Relationship Id="rId7" Type="http://schemas.openxmlformats.org/officeDocument/2006/relationships/image" Target="../media/image29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11.xml"/><Relationship Id="rId4" Type="http://schemas.openxmlformats.org/officeDocument/2006/relationships/image" Target="../media/image26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7" Type="http://schemas.openxmlformats.org/officeDocument/2006/relationships/image" Target="../media/image33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12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10" Type="http://schemas.openxmlformats.org/officeDocument/2006/relationships/image" Target="../media/image13.png"/><Relationship Id="rId9" Type="http://schemas.openxmlformats.org/officeDocument/2006/relationships/image" Target="../media/image27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emf"/><Relationship Id="rId7" Type="http://schemas.openxmlformats.org/officeDocument/2006/relationships/image" Target="../media/image28.emf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13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.xml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3.png"/><Relationship Id="rId7" Type="http://schemas.openxmlformats.org/officeDocument/2006/relationships/image" Target="../media/image15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3.xml"/><Relationship Id="rId6" Type="http://schemas.openxmlformats.org/officeDocument/2006/relationships/image" Target="../media/image14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3.png"/><Relationship Id="rId7" Type="http://schemas.openxmlformats.org/officeDocument/2006/relationships/image" Target="../media/image15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4.xml"/><Relationship Id="rId6" Type="http://schemas.openxmlformats.org/officeDocument/2006/relationships/image" Target="../media/image14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Relationship Id="rId9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8.png"/><Relationship Id="rId7" Type="http://schemas.openxmlformats.org/officeDocument/2006/relationships/image" Target="../media/image14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5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10" Type="http://schemas.openxmlformats.org/officeDocument/2006/relationships/image" Target="../media/image17.png"/><Relationship Id="rId4" Type="http://schemas.openxmlformats.org/officeDocument/2006/relationships/image" Target="../media/image13.png"/><Relationship Id="rId9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65900" y="2433502"/>
            <a:ext cx="6645216" cy="2487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363980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38">
            <a:extLst>
              <a:ext uri="{FF2B5EF4-FFF2-40B4-BE49-F238E27FC236}">
                <a16:creationId xmlns:a16="http://schemas.microsoft.com/office/drawing/2014/main" id="{698427C9-0617-9F43-BCE5-501B0A536CF5}"/>
              </a:ext>
            </a:extLst>
          </p:cNvPr>
          <p:cNvSpPr txBox="1"/>
          <p:nvPr/>
        </p:nvSpPr>
        <p:spPr>
          <a:xfrm>
            <a:off x="722380" y="403105"/>
            <a:ext cx="78480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800" dirty="0">
                <a:latin typeface="Comic Sans MS" panose="030F0702030302020204" pitchFamily="66" charset="0"/>
              </a:rPr>
              <a:t>Whitney has 16 flowers. </a:t>
            </a:r>
          </a:p>
        </p:txBody>
      </p:sp>
      <p:sp>
        <p:nvSpPr>
          <p:cNvPr id="7" name="TextBox 15">
            <a:extLst>
              <a:ext uri="{FF2B5EF4-FFF2-40B4-BE49-F238E27FC236}">
                <a16:creationId xmlns:a16="http://schemas.microsoft.com/office/drawing/2014/main" id="{06548DF3-D61B-1F4C-9DCB-C7484CBF4DBE}"/>
              </a:ext>
            </a:extLst>
          </p:cNvPr>
          <p:cNvSpPr txBox="1"/>
          <p:nvPr/>
        </p:nvSpPr>
        <p:spPr>
          <a:xfrm>
            <a:off x="722379" y="2435786"/>
            <a:ext cx="7848055" cy="14619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600" dirty="0">
                <a:latin typeface="Comic Sans MS" panose="030F0702030302020204" pitchFamily="66" charset="0"/>
              </a:rPr>
              <a:t>She shares them equally between some vases.</a:t>
            </a:r>
          </a:p>
          <a:p>
            <a:r>
              <a:rPr lang="en-GB" sz="2600" dirty="0">
                <a:latin typeface="Comic Sans MS" panose="030F0702030302020204" pitchFamily="66" charset="0"/>
              </a:rPr>
              <a:t>How many different ways could Whitney share her flowers to make equal groups?</a:t>
            </a:r>
          </a:p>
          <a:p>
            <a:endParaRPr lang="en-GB" sz="1100" dirty="0">
              <a:latin typeface="Comic Sans MS" panose="030F0702030302020204" pitchFamily="66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069814" y="743453"/>
            <a:ext cx="1130814" cy="120859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488183" y="593582"/>
            <a:ext cx="1130814" cy="120859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188624" y="877647"/>
            <a:ext cx="1130814" cy="120859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579264" y="785309"/>
            <a:ext cx="1130814" cy="1208592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987905" y="612508"/>
            <a:ext cx="1130814" cy="1208592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645493" y="753346"/>
            <a:ext cx="1130814" cy="1208592"/>
          </a:xfrm>
          <a:prstGeom prst="rect">
            <a:avLst/>
          </a:prstGeom>
        </p:spPr>
      </p:pic>
      <p:grpSp>
        <p:nvGrpSpPr>
          <p:cNvPr id="14" name="Group 13"/>
          <p:cNvGrpSpPr/>
          <p:nvPr/>
        </p:nvGrpSpPr>
        <p:grpSpPr>
          <a:xfrm>
            <a:off x="1361990" y="1017233"/>
            <a:ext cx="3580172" cy="1427090"/>
            <a:chOff x="390486" y="1361002"/>
            <a:chExt cx="2435653" cy="970874"/>
          </a:xfrm>
        </p:grpSpPr>
        <p:pic>
          <p:nvPicPr>
            <p:cNvPr id="24" name="Picture 23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9380" y="1382747"/>
              <a:ext cx="720716" cy="822226"/>
            </a:xfrm>
            <a:prstGeom prst="rect">
              <a:avLst/>
            </a:prstGeom>
          </p:spPr>
        </p:pic>
        <p:pic>
          <p:nvPicPr>
            <p:cNvPr id="25" name="Picture 24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0486" y="1404492"/>
              <a:ext cx="720716" cy="822226"/>
            </a:xfrm>
            <a:prstGeom prst="rect">
              <a:avLst/>
            </a:prstGeom>
          </p:spPr>
        </p:pic>
        <p:pic>
          <p:nvPicPr>
            <p:cNvPr id="26" name="Picture 25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19738" y="1361002"/>
              <a:ext cx="720716" cy="822226"/>
            </a:xfrm>
            <a:prstGeom prst="rect">
              <a:avLst/>
            </a:prstGeom>
          </p:spPr>
        </p:pic>
        <p:pic>
          <p:nvPicPr>
            <p:cNvPr id="27" name="Picture 26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45065" y="1487905"/>
              <a:ext cx="720716" cy="822226"/>
            </a:xfrm>
            <a:prstGeom prst="rect">
              <a:avLst/>
            </a:prstGeom>
          </p:spPr>
        </p:pic>
        <p:pic>
          <p:nvPicPr>
            <p:cNvPr id="28" name="Picture 27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76171" y="1509650"/>
              <a:ext cx="720716" cy="822226"/>
            </a:xfrm>
            <a:prstGeom prst="rect">
              <a:avLst/>
            </a:prstGeom>
          </p:spPr>
        </p:pic>
        <p:pic>
          <p:nvPicPr>
            <p:cNvPr id="29" name="Picture 28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05423" y="1466160"/>
              <a:ext cx="720716" cy="822226"/>
            </a:xfrm>
            <a:prstGeom prst="rect">
              <a:avLst/>
            </a:prstGeom>
          </p:spPr>
        </p:pic>
      </p:grpSp>
      <p:pic>
        <p:nvPicPr>
          <p:cNvPr id="15" name="Picture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7175" y="1171799"/>
            <a:ext cx="1059382" cy="1208592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2558" y="780117"/>
            <a:ext cx="1059382" cy="1208592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786" y="1077415"/>
            <a:ext cx="1059382" cy="1208592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2403" y="169876"/>
            <a:ext cx="1376227" cy="169714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411014" y="1818023"/>
            <a:ext cx="20951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Comic Sans MS" panose="030F0702030302020204" pitchFamily="66" charset="0"/>
                <a:cs typeface="Calibri" panose="020F0502020204030204" pitchFamily="34" charset="0"/>
              </a:rPr>
              <a:t>Have a think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363560" y="1662348"/>
            <a:ext cx="747045" cy="74704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1955274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069814" y="247064"/>
            <a:ext cx="1130814" cy="120859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488183" y="97193"/>
            <a:ext cx="1130814" cy="120859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188624" y="381258"/>
            <a:ext cx="1130814" cy="120859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579264" y="288920"/>
            <a:ext cx="1130814" cy="1208592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987905" y="116119"/>
            <a:ext cx="1130814" cy="1208592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645493" y="256957"/>
            <a:ext cx="1130814" cy="1208592"/>
          </a:xfrm>
          <a:prstGeom prst="rect">
            <a:avLst/>
          </a:prstGeom>
        </p:spPr>
      </p:pic>
      <p:grpSp>
        <p:nvGrpSpPr>
          <p:cNvPr id="14" name="Group 13"/>
          <p:cNvGrpSpPr/>
          <p:nvPr/>
        </p:nvGrpSpPr>
        <p:grpSpPr>
          <a:xfrm>
            <a:off x="1361990" y="520844"/>
            <a:ext cx="3580172" cy="1427090"/>
            <a:chOff x="390486" y="1361002"/>
            <a:chExt cx="2435653" cy="970874"/>
          </a:xfrm>
        </p:grpSpPr>
        <p:pic>
          <p:nvPicPr>
            <p:cNvPr id="24" name="Picture 23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9380" y="1382747"/>
              <a:ext cx="720716" cy="822226"/>
            </a:xfrm>
            <a:prstGeom prst="rect">
              <a:avLst/>
            </a:prstGeom>
          </p:spPr>
        </p:pic>
        <p:pic>
          <p:nvPicPr>
            <p:cNvPr id="25" name="Picture 24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0486" y="1404492"/>
              <a:ext cx="720716" cy="822226"/>
            </a:xfrm>
            <a:prstGeom prst="rect">
              <a:avLst/>
            </a:prstGeom>
          </p:spPr>
        </p:pic>
        <p:pic>
          <p:nvPicPr>
            <p:cNvPr id="26" name="Picture 25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19738" y="1361002"/>
              <a:ext cx="720716" cy="822226"/>
            </a:xfrm>
            <a:prstGeom prst="rect">
              <a:avLst/>
            </a:prstGeom>
          </p:spPr>
        </p:pic>
        <p:pic>
          <p:nvPicPr>
            <p:cNvPr id="27" name="Picture 26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45065" y="1487905"/>
              <a:ext cx="720716" cy="822226"/>
            </a:xfrm>
            <a:prstGeom prst="rect">
              <a:avLst/>
            </a:prstGeom>
          </p:spPr>
        </p:pic>
        <p:pic>
          <p:nvPicPr>
            <p:cNvPr id="28" name="Picture 27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76171" y="1509650"/>
              <a:ext cx="720716" cy="822226"/>
            </a:xfrm>
            <a:prstGeom prst="rect">
              <a:avLst/>
            </a:prstGeom>
          </p:spPr>
        </p:pic>
        <p:pic>
          <p:nvPicPr>
            <p:cNvPr id="29" name="Picture 28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05423" y="1466160"/>
              <a:ext cx="720716" cy="822226"/>
            </a:xfrm>
            <a:prstGeom prst="rect">
              <a:avLst/>
            </a:prstGeom>
          </p:spPr>
        </p:pic>
      </p:grpSp>
      <p:pic>
        <p:nvPicPr>
          <p:cNvPr id="15" name="Picture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7175" y="675410"/>
            <a:ext cx="1059382" cy="1208592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2558" y="283728"/>
            <a:ext cx="1059382" cy="1208592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786" y="581026"/>
            <a:ext cx="1059382" cy="1208592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2403" y="169876"/>
            <a:ext cx="1376227" cy="1697140"/>
          </a:xfrm>
          <a:prstGeom prst="rect">
            <a:avLst/>
          </a:prstGeom>
        </p:spPr>
      </p:pic>
      <p:sp>
        <p:nvSpPr>
          <p:cNvPr id="2" name="Oval 1"/>
          <p:cNvSpPr/>
          <p:nvPr/>
        </p:nvSpPr>
        <p:spPr>
          <a:xfrm>
            <a:off x="1580605" y="2085673"/>
            <a:ext cx="432000" cy="431074"/>
          </a:xfrm>
          <a:prstGeom prst="ellipse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30" name="Oval 29"/>
          <p:cNvSpPr/>
          <p:nvPr/>
        </p:nvSpPr>
        <p:spPr>
          <a:xfrm>
            <a:off x="2123455" y="2085673"/>
            <a:ext cx="432000" cy="431074"/>
          </a:xfrm>
          <a:prstGeom prst="ellipse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31" name="Oval 30"/>
          <p:cNvSpPr/>
          <p:nvPr/>
        </p:nvSpPr>
        <p:spPr>
          <a:xfrm>
            <a:off x="2666305" y="2085673"/>
            <a:ext cx="432000" cy="431074"/>
          </a:xfrm>
          <a:prstGeom prst="ellipse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32" name="Oval 31"/>
          <p:cNvSpPr/>
          <p:nvPr/>
        </p:nvSpPr>
        <p:spPr>
          <a:xfrm>
            <a:off x="3209155" y="2085673"/>
            <a:ext cx="432000" cy="431074"/>
          </a:xfrm>
          <a:prstGeom prst="ellipse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33" name="Oval 32"/>
          <p:cNvSpPr/>
          <p:nvPr/>
        </p:nvSpPr>
        <p:spPr>
          <a:xfrm>
            <a:off x="3752005" y="2085673"/>
            <a:ext cx="432000" cy="431074"/>
          </a:xfrm>
          <a:prstGeom prst="ellipse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34" name="Oval 33"/>
          <p:cNvSpPr/>
          <p:nvPr/>
        </p:nvSpPr>
        <p:spPr>
          <a:xfrm>
            <a:off x="4294855" y="2085673"/>
            <a:ext cx="432000" cy="431074"/>
          </a:xfrm>
          <a:prstGeom prst="ellipse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35" name="Oval 34"/>
          <p:cNvSpPr/>
          <p:nvPr/>
        </p:nvSpPr>
        <p:spPr>
          <a:xfrm>
            <a:off x="4837705" y="2085673"/>
            <a:ext cx="432000" cy="431074"/>
          </a:xfrm>
          <a:prstGeom prst="ellipse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36" name="Oval 35"/>
          <p:cNvSpPr/>
          <p:nvPr/>
        </p:nvSpPr>
        <p:spPr>
          <a:xfrm>
            <a:off x="5380557" y="2085673"/>
            <a:ext cx="432000" cy="431074"/>
          </a:xfrm>
          <a:prstGeom prst="ellipse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37" name="Oval 36"/>
          <p:cNvSpPr/>
          <p:nvPr/>
        </p:nvSpPr>
        <p:spPr>
          <a:xfrm>
            <a:off x="1582956" y="2639655"/>
            <a:ext cx="432000" cy="431074"/>
          </a:xfrm>
          <a:prstGeom prst="ellipse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38" name="Oval 37"/>
          <p:cNvSpPr/>
          <p:nvPr/>
        </p:nvSpPr>
        <p:spPr>
          <a:xfrm>
            <a:off x="2125806" y="2639655"/>
            <a:ext cx="432000" cy="431074"/>
          </a:xfrm>
          <a:prstGeom prst="ellipse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39" name="Oval 38"/>
          <p:cNvSpPr/>
          <p:nvPr/>
        </p:nvSpPr>
        <p:spPr>
          <a:xfrm>
            <a:off x="2668656" y="2639655"/>
            <a:ext cx="432000" cy="431074"/>
          </a:xfrm>
          <a:prstGeom prst="ellipse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40" name="Oval 39"/>
          <p:cNvSpPr/>
          <p:nvPr/>
        </p:nvSpPr>
        <p:spPr>
          <a:xfrm>
            <a:off x="3211506" y="2639655"/>
            <a:ext cx="432000" cy="431074"/>
          </a:xfrm>
          <a:prstGeom prst="ellipse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41" name="Oval 40"/>
          <p:cNvSpPr/>
          <p:nvPr/>
        </p:nvSpPr>
        <p:spPr>
          <a:xfrm>
            <a:off x="3754356" y="2639655"/>
            <a:ext cx="432000" cy="431074"/>
          </a:xfrm>
          <a:prstGeom prst="ellipse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42" name="Oval 41"/>
          <p:cNvSpPr/>
          <p:nvPr/>
        </p:nvSpPr>
        <p:spPr>
          <a:xfrm>
            <a:off x="4297206" y="2639655"/>
            <a:ext cx="432000" cy="431074"/>
          </a:xfrm>
          <a:prstGeom prst="ellipse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43" name="Oval 42"/>
          <p:cNvSpPr/>
          <p:nvPr/>
        </p:nvSpPr>
        <p:spPr>
          <a:xfrm>
            <a:off x="4840056" y="2639655"/>
            <a:ext cx="432000" cy="431074"/>
          </a:xfrm>
          <a:prstGeom prst="ellipse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44" name="Oval 43"/>
          <p:cNvSpPr/>
          <p:nvPr/>
        </p:nvSpPr>
        <p:spPr>
          <a:xfrm>
            <a:off x="5382908" y="2639655"/>
            <a:ext cx="432000" cy="431074"/>
          </a:xfrm>
          <a:prstGeom prst="ellipse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18" name="Oval 17"/>
          <p:cNvSpPr/>
          <p:nvPr/>
        </p:nvSpPr>
        <p:spPr>
          <a:xfrm>
            <a:off x="1574997" y="3335214"/>
            <a:ext cx="2088000" cy="20880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45" name="Oval 44"/>
          <p:cNvSpPr/>
          <p:nvPr/>
        </p:nvSpPr>
        <p:spPr>
          <a:xfrm>
            <a:off x="4228056" y="3350464"/>
            <a:ext cx="2088000" cy="20880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46" name="TextBox 38">
            <a:extLst>
              <a:ext uri="{FF2B5EF4-FFF2-40B4-BE49-F238E27FC236}">
                <a16:creationId xmlns:a16="http://schemas.microsoft.com/office/drawing/2014/main" id="{698427C9-0617-9F43-BCE5-501B0A536CF5}"/>
              </a:ext>
            </a:extLst>
          </p:cNvPr>
          <p:cNvSpPr txBox="1"/>
          <p:nvPr/>
        </p:nvSpPr>
        <p:spPr>
          <a:xfrm>
            <a:off x="769813" y="5497929"/>
            <a:ext cx="784805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3200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2</a:t>
            </a:r>
            <a:r>
              <a:rPr lang="en-GB" sz="2800" dirty="0">
                <a:latin typeface="Comic Sans MS" panose="030F0702030302020204" pitchFamily="66" charset="0"/>
              </a:rPr>
              <a:t> vases with </a:t>
            </a:r>
            <a:r>
              <a:rPr lang="en-GB" sz="3200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8 </a:t>
            </a:r>
            <a:r>
              <a:rPr lang="en-GB" sz="2800" dirty="0">
                <a:latin typeface="Comic Sans MS" panose="030F0702030302020204" pitchFamily="66" charset="0"/>
              </a:rPr>
              <a:t>flowers in each vase. 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2676961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5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0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3.33333E-6 L 0.04201 0.21319 " pathEditMode="relative" rAng="0" ptsTypes="AA">
                                      <p:cBhvr>
                                        <p:cTn id="114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01" y="10648"/>
                                    </p:animMotion>
                                  </p:childTnLst>
                                </p:cTn>
                              </p:par>
                              <p:par>
                                <p:cTn id="115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3.33333E-6 L 0.28455 0.20162 " pathEditMode="relative" rAng="0" ptsTypes="AA">
                                      <p:cBhvr>
                                        <p:cTn id="116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219" y="10069"/>
                                    </p:animMotion>
                                  </p:childTnLst>
                                </p:cTn>
                              </p:par>
                              <p:par>
                                <p:cTn id="117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3.33333E-6 L -0.00729 0.2074 " pathEditMode="relative" rAng="0" ptsTypes="AA">
                                      <p:cBhvr>
                                        <p:cTn id="118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65" y="10370"/>
                                    </p:animMotion>
                                  </p:childTnLst>
                                </p:cTn>
                              </p:par>
                              <p:par>
                                <p:cTn id="119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3.33333E-6 L 0.2349 0.19467 " pathEditMode="relative" rAng="0" ptsTypes="AA">
                                      <p:cBhvr>
                                        <p:cTn id="120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736" y="9722"/>
                                    </p:animMotion>
                                  </p:childTnLst>
                                </p:cTn>
                              </p:par>
                              <p:par>
                                <p:cTn id="121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3.33333E-6 L -0.22447 0.27801 " pathEditMode="relative" rAng="0" ptsTypes="AA">
                                      <p:cBhvr>
                                        <p:cTn id="122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233" y="13889"/>
                                    </p:animMotion>
                                  </p:childTnLst>
                                </p:cTn>
                              </p:par>
                              <p:par>
                                <p:cTn id="123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3.33333E-6 L 0.00746 0.28356 " pathEditMode="relative" rAng="0" ptsTypes="AA">
                                      <p:cBhvr>
                                        <p:cTn id="124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65" y="14167"/>
                                    </p:animMotion>
                                  </p:childTnLst>
                                </p:cTn>
                              </p:par>
                              <p:par>
                                <p:cTn id="125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3.33333E-6 L -0.27066 0.27986 " pathEditMode="relative" rAng="0" ptsTypes="AA">
                                      <p:cBhvr>
                                        <p:cTn id="126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542" y="13981"/>
                                    </p:animMotion>
                                  </p:childTnLst>
                                </p:cTn>
                              </p:par>
                              <p:par>
                                <p:cTn id="127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3.33333E-6 L -0.05052 0.27037 " pathEditMode="relative" rAng="0" ptsTypes="AA">
                                      <p:cBhvr>
                                        <p:cTn id="128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35" y="13519"/>
                                    </p:animMotion>
                                  </p:childTnLst>
                                </p:cTn>
                              </p:par>
                              <p:par>
                                <p:cTn id="129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-3.7037E-6 L 0.15452 0.18033 " pathEditMode="relative" rAng="0" ptsTypes="AA">
                                      <p:cBhvr>
                                        <p:cTn id="130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726" y="9005"/>
                                    </p:animMotion>
                                  </p:childTnLst>
                                </p:cTn>
                              </p:par>
                              <p:par>
                                <p:cTn id="131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-3.7037E-6 L 0.39392 0.18033 " pathEditMode="relative" rAng="0" ptsTypes="AA">
                                      <p:cBhvr>
                                        <p:cTn id="132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688" y="9005"/>
                                    </p:animMotion>
                                  </p:childTnLst>
                                </p:cTn>
                              </p:par>
                              <p:par>
                                <p:cTn id="133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-3.7037E-6 L -0.07691 0.27894 " pathEditMode="relative" rAng="0" ptsTypes="AA">
                                      <p:cBhvr>
                                        <p:cTn id="134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854" y="13935"/>
                                    </p:animMotion>
                                  </p:childTnLst>
                                </p:cTn>
                              </p:par>
                              <p:par>
                                <p:cTn id="135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-3.7037E-6 L 0.15451 0.27894 " pathEditMode="relative" rAng="0" ptsTypes="AA">
                                      <p:cBhvr>
                                        <p:cTn id="136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726" y="13935"/>
                                    </p:animMotion>
                                  </p:childTnLst>
                                </p:cTn>
                              </p:par>
                              <p:par>
                                <p:cTn id="137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-3.7037E-6 L -0.14496 0.30579 " pathEditMode="relative" rAng="0" ptsTypes="AA">
                                      <p:cBhvr>
                                        <p:cTn id="138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257" y="15278"/>
                                    </p:animMotion>
                                  </p:childTnLst>
                                </p:cTn>
                              </p:par>
                              <p:par>
                                <p:cTn id="139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-3.7037E-6 L 0.14236 0.27338 " pathEditMode="relative" rAng="0" ptsTypes="AA">
                                      <p:cBhvr>
                                        <p:cTn id="140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118" y="13657"/>
                                    </p:animMotion>
                                  </p:childTnLst>
                                </p:cTn>
                              </p:par>
                              <p:par>
                                <p:cTn id="141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-3.7037E-6 L -0.20173 0.26111 " pathEditMode="relative" rAng="0" ptsTypes="AA">
                                      <p:cBhvr>
                                        <p:cTn id="142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087" y="13056"/>
                                    </p:animMotion>
                                  </p:childTnLst>
                                </p:cTn>
                              </p:par>
                              <p:par>
                                <p:cTn id="143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-3.7037E-6 L -0.02361 0.32477 " pathEditMode="relative" rAng="0" ptsTypes="AA">
                                      <p:cBhvr>
                                        <p:cTn id="144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81" y="1622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30" grpId="0" animBg="1"/>
      <p:bldP spid="30" grpId="1" animBg="1"/>
      <p:bldP spid="31" grpId="0" animBg="1"/>
      <p:bldP spid="31" grpId="1" animBg="1"/>
      <p:bldP spid="32" grpId="0" animBg="1"/>
      <p:bldP spid="32" grpId="1" animBg="1"/>
      <p:bldP spid="33" grpId="0" animBg="1"/>
      <p:bldP spid="33" grpId="1" animBg="1"/>
      <p:bldP spid="34" grpId="0" animBg="1"/>
      <p:bldP spid="34" grpId="1" animBg="1"/>
      <p:bldP spid="35" grpId="0" animBg="1"/>
      <p:bldP spid="35" grpId="1" animBg="1"/>
      <p:bldP spid="36" grpId="0" animBg="1"/>
      <p:bldP spid="36" grpId="1" animBg="1"/>
      <p:bldP spid="37" grpId="0" animBg="1"/>
      <p:bldP spid="37" grpId="1" animBg="1"/>
      <p:bldP spid="38" grpId="0" animBg="1"/>
      <p:bldP spid="38" grpId="1" animBg="1"/>
      <p:bldP spid="39" grpId="0" animBg="1"/>
      <p:bldP spid="39" grpId="1" animBg="1"/>
      <p:bldP spid="40" grpId="0" animBg="1"/>
      <p:bldP spid="40" grpId="1" animBg="1"/>
      <p:bldP spid="41" grpId="0" animBg="1"/>
      <p:bldP spid="41" grpId="1" animBg="1"/>
      <p:bldP spid="42" grpId="0" animBg="1"/>
      <p:bldP spid="42" grpId="1" animBg="1"/>
      <p:bldP spid="43" grpId="0" animBg="1"/>
      <p:bldP spid="43" grpId="1" animBg="1"/>
      <p:bldP spid="44" grpId="0" animBg="1"/>
      <p:bldP spid="44" grpId="1" animBg="1"/>
      <p:bldP spid="18" grpId="0" animBg="1"/>
      <p:bldP spid="45" grpId="0" animBg="1"/>
      <p:bldP spid="4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069814" y="247064"/>
            <a:ext cx="1130814" cy="120859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488183" y="97193"/>
            <a:ext cx="1130814" cy="120859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188624" y="381258"/>
            <a:ext cx="1130814" cy="120859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579264" y="288920"/>
            <a:ext cx="1130814" cy="1208592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987905" y="116119"/>
            <a:ext cx="1130814" cy="1208592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645493" y="256957"/>
            <a:ext cx="1130814" cy="1208592"/>
          </a:xfrm>
          <a:prstGeom prst="rect">
            <a:avLst/>
          </a:prstGeom>
        </p:spPr>
      </p:pic>
      <p:grpSp>
        <p:nvGrpSpPr>
          <p:cNvPr id="14" name="Group 13"/>
          <p:cNvGrpSpPr/>
          <p:nvPr/>
        </p:nvGrpSpPr>
        <p:grpSpPr>
          <a:xfrm>
            <a:off x="1361990" y="520844"/>
            <a:ext cx="3580172" cy="1427090"/>
            <a:chOff x="390486" y="1361002"/>
            <a:chExt cx="2435653" cy="970874"/>
          </a:xfrm>
        </p:grpSpPr>
        <p:pic>
          <p:nvPicPr>
            <p:cNvPr id="24" name="Picture 23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9380" y="1382747"/>
              <a:ext cx="720716" cy="822226"/>
            </a:xfrm>
            <a:prstGeom prst="rect">
              <a:avLst/>
            </a:prstGeom>
          </p:spPr>
        </p:pic>
        <p:pic>
          <p:nvPicPr>
            <p:cNvPr id="25" name="Picture 24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0486" y="1404492"/>
              <a:ext cx="720716" cy="822226"/>
            </a:xfrm>
            <a:prstGeom prst="rect">
              <a:avLst/>
            </a:prstGeom>
          </p:spPr>
        </p:pic>
        <p:pic>
          <p:nvPicPr>
            <p:cNvPr id="26" name="Picture 25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19738" y="1361002"/>
              <a:ext cx="720716" cy="822226"/>
            </a:xfrm>
            <a:prstGeom prst="rect">
              <a:avLst/>
            </a:prstGeom>
          </p:spPr>
        </p:pic>
        <p:pic>
          <p:nvPicPr>
            <p:cNvPr id="27" name="Picture 26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45065" y="1487905"/>
              <a:ext cx="720716" cy="822226"/>
            </a:xfrm>
            <a:prstGeom prst="rect">
              <a:avLst/>
            </a:prstGeom>
          </p:spPr>
        </p:pic>
        <p:pic>
          <p:nvPicPr>
            <p:cNvPr id="28" name="Picture 27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76171" y="1509650"/>
              <a:ext cx="720716" cy="822226"/>
            </a:xfrm>
            <a:prstGeom prst="rect">
              <a:avLst/>
            </a:prstGeom>
          </p:spPr>
        </p:pic>
        <p:pic>
          <p:nvPicPr>
            <p:cNvPr id="29" name="Picture 28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05423" y="1466160"/>
              <a:ext cx="720716" cy="822226"/>
            </a:xfrm>
            <a:prstGeom prst="rect">
              <a:avLst/>
            </a:prstGeom>
          </p:spPr>
        </p:pic>
      </p:grpSp>
      <p:pic>
        <p:nvPicPr>
          <p:cNvPr id="15" name="Picture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7175" y="675410"/>
            <a:ext cx="1059382" cy="1208592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2558" y="283728"/>
            <a:ext cx="1059382" cy="1208592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786" y="581026"/>
            <a:ext cx="1059382" cy="1208592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2403" y="169876"/>
            <a:ext cx="1376227" cy="1697140"/>
          </a:xfrm>
          <a:prstGeom prst="rect">
            <a:avLst/>
          </a:prstGeom>
        </p:spPr>
      </p:pic>
      <p:sp>
        <p:nvSpPr>
          <p:cNvPr id="2" name="Oval 1"/>
          <p:cNvSpPr/>
          <p:nvPr/>
        </p:nvSpPr>
        <p:spPr>
          <a:xfrm>
            <a:off x="1580605" y="2085673"/>
            <a:ext cx="432000" cy="431074"/>
          </a:xfrm>
          <a:prstGeom prst="ellipse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30" name="Oval 29"/>
          <p:cNvSpPr/>
          <p:nvPr/>
        </p:nvSpPr>
        <p:spPr>
          <a:xfrm>
            <a:off x="2123455" y="2085673"/>
            <a:ext cx="432000" cy="431074"/>
          </a:xfrm>
          <a:prstGeom prst="ellipse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31" name="Oval 30"/>
          <p:cNvSpPr/>
          <p:nvPr/>
        </p:nvSpPr>
        <p:spPr>
          <a:xfrm>
            <a:off x="2666305" y="2085673"/>
            <a:ext cx="432000" cy="431074"/>
          </a:xfrm>
          <a:prstGeom prst="ellipse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32" name="Oval 31"/>
          <p:cNvSpPr/>
          <p:nvPr/>
        </p:nvSpPr>
        <p:spPr>
          <a:xfrm>
            <a:off x="3209155" y="2085673"/>
            <a:ext cx="432000" cy="431074"/>
          </a:xfrm>
          <a:prstGeom prst="ellipse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33" name="Oval 32"/>
          <p:cNvSpPr/>
          <p:nvPr/>
        </p:nvSpPr>
        <p:spPr>
          <a:xfrm>
            <a:off x="3752005" y="2085673"/>
            <a:ext cx="432000" cy="431074"/>
          </a:xfrm>
          <a:prstGeom prst="ellipse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34" name="Oval 33"/>
          <p:cNvSpPr/>
          <p:nvPr/>
        </p:nvSpPr>
        <p:spPr>
          <a:xfrm>
            <a:off x="4294855" y="2085673"/>
            <a:ext cx="432000" cy="431074"/>
          </a:xfrm>
          <a:prstGeom prst="ellipse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35" name="Oval 34"/>
          <p:cNvSpPr/>
          <p:nvPr/>
        </p:nvSpPr>
        <p:spPr>
          <a:xfrm>
            <a:off x="4837705" y="2085673"/>
            <a:ext cx="432000" cy="431074"/>
          </a:xfrm>
          <a:prstGeom prst="ellipse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36" name="Oval 35"/>
          <p:cNvSpPr/>
          <p:nvPr/>
        </p:nvSpPr>
        <p:spPr>
          <a:xfrm>
            <a:off x="5380557" y="2085673"/>
            <a:ext cx="432000" cy="431074"/>
          </a:xfrm>
          <a:prstGeom prst="ellipse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37" name="Oval 36"/>
          <p:cNvSpPr/>
          <p:nvPr/>
        </p:nvSpPr>
        <p:spPr>
          <a:xfrm>
            <a:off x="1582956" y="2639655"/>
            <a:ext cx="432000" cy="431074"/>
          </a:xfrm>
          <a:prstGeom prst="ellipse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38" name="Oval 37"/>
          <p:cNvSpPr/>
          <p:nvPr/>
        </p:nvSpPr>
        <p:spPr>
          <a:xfrm>
            <a:off x="2125806" y="2639655"/>
            <a:ext cx="432000" cy="431074"/>
          </a:xfrm>
          <a:prstGeom prst="ellipse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39" name="Oval 38"/>
          <p:cNvSpPr/>
          <p:nvPr/>
        </p:nvSpPr>
        <p:spPr>
          <a:xfrm>
            <a:off x="2668656" y="2639655"/>
            <a:ext cx="432000" cy="431074"/>
          </a:xfrm>
          <a:prstGeom prst="ellipse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40" name="Oval 39"/>
          <p:cNvSpPr/>
          <p:nvPr/>
        </p:nvSpPr>
        <p:spPr>
          <a:xfrm>
            <a:off x="3211506" y="2639655"/>
            <a:ext cx="432000" cy="431074"/>
          </a:xfrm>
          <a:prstGeom prst="ellipse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41" name="Oval 40"/>
          <p:cNvSpPr/>
          <p:nvPr/>
        </p:nvSpPr>
        <p:spPr>
          <a:xfrm>
            <a:off x="3754356" y="2639655"/>
            <a:ext cx="432000" cy="431074"/>
          </a:xfrm>
          <a:prstGeom prst="ellipse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42" name="Oval 41"/>
          <p:cNvSpPr/>
          <p:nvPr/>
        </p:nvSpPr>
        <p:spPr>
          <a:xfrm>
            <a:off x="4297206" y="2639655"/>
            <a:ext cx="432000" cy="431074"/>
          </a:xfrm>
          <a:prstGeom prst="ellipse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43" name="Oval 42"/>
          <p:cNvSpPr/>
          <p:nvPr/>
        </p:nvSpPr>
        <p:spPr>
          <a:xfrm>
            <a:off x="4840056" y="2639655"/>
            <a:ext cx="432000" cy="431074"/>
          </a:xfrm>
          <a:prstGeom prst="ellipse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44" name="Oval 43"/>
          <p:cNvSpPr/>
          <p:nvPr/>
        </p:nvSpPr>
        <p:spPr>
          <a:xfrm>
            <a:off x="5382908" y="2639655"/>
            <a:ext cx="432000" cy="431074"/>
          </a:xfrm>
          <a:prstGeom prst="ellipse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18" name="Oval 17"/>
          <p:cNvSpPr/>
          <p:nvPr/>
        </p:nvSpPr>
        <p:spPr>
          <a:xfrm>
            <a:off x="943905" y="3283576"/>
            <a:ext cx="2088000" cy="20880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45" name="Oval 44"/>
          <p:cNvSpPr/>
          <p:nvPr/>
        </p:nvSpPr>
        <p:spPr>
          <a:xfrm>
            <a:off x="3436792" y="3327479"/>
            <a:ext cx="2088000" cy="20880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46" name="TextBox 38">
            <a:extLst>
              <a:ext uri="{FF2B5EF4-FFF2-40B4-BE49-F238E27FC236}">
                <a16:creationId xmlns:a16="http://schemas.microsoft.com/office/drawing/2014/main" id="{698427C9-0617-9F43-BCE5-501B0A536CF5}"/>
              </a:ext>
            </a:extLst>
          </p:cNvPr>
          <p:cNvSpPr txBox="1"/>
          <p:nvPr/>
        </p:nvSpPr>
        <p:spPr>
          <a:xfrm>
            <a:off x="769813" y="5497929"/>
            <a:ext cx="784805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3200" dirty="0">
                <a:latin typeface="Comic Sans MS" panose="030F0702030302020204" pitchFamily="66" charset="0"/>
              </a:rPr>
              <a:t>16 didn’t share into 3 equal groups.</a:t>
            </a:r>
            <a:r>
              <a:rPr lang="en-GB" sz="2800" dirty="0">
                <a:latin typeface="Comic Sans MS" panose="030F0702030302020204" pitchFamily="66" charset="0"/>
              </a:rPr>
              <a:t> </a:t>
            </a:r>
          </a:p>
        </p:txBody>
      </p:sp>
      <p:sp>
        <p:nvSpPr>
          <p:cNvPr id="47" name="Oval 46"/>
          <p:cNvSpPr/>
          <p:nvPr/>
        </p:nvSpPr>
        <p:spPr>
          <a:xfrm>
            <a:off x="5814908" y="3371020"/>
            <a:ext cx="2088000" cy="20880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Comic Sans MS" panose="030F0702030302020204" pitchFamily="66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6634615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3.33333E-6 L -0.03577 0.20879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88" y="10440"/>
                                    </p:animMotion>
                                  </p:childTnLst>
                                </p:cTn>
                              </p:par>
                              <p:par>
                                <p:cTn id="22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3.33333E-6 L 0.17552 0.23078 " pathEditMode="relative" rAng="0" ptsTypes="AA">
                                      <p:cBhvr>
                                        <p:cTn id="23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767" y="11528"/>
                                    </p:animMotion>
                                  </p:childTnLst>
                                </p:cTn>
                              </p:par>
                              <p:par>
                                <p:cTn id="24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3.33333E-6 L 0.39323 0.23078 " pathEditMode="relative" rAng="0" ptsTypes="AA">
                                      <p:cBhvr>
                                        <p:cTn id="25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653" y="11528"/>
                                    </p:animMotion>
                                  </p:childTnLst>
                                </p:cTn>
                              </p:par>
                              <p:par>
                                <p:cTn id="26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3.33333E-6 L -0.12448 0.20879 " pathEditMode="relative" rAng="0" ptsTypes="AA">
                                      <p:cBhvr>
                                        <p:cTn id="27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233" y="10440"/>
                                    </p:animMotion>
                                  </p:childTnLst>
                                </p:cTn>
                              </p:par>
                              <p:par>
                                <p:cTn id="28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3.33333E-6 L 0.08125 0.19977 " pathEditMode="relative" rAng="0" ptsTypes="AA">
                                      <p:cBhvr>
                                        <p:cTn id="29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062" y="9977"/>
                                    </p:animMotion>
                                  </p:childTnLst>
                                </p:cTn>
                              </p:par>
                              <p:par>
                                <p:cTn id="30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3.33333E-6 L 0.30243 0.23264 " pathEditMode="relative" rAng="0" ptsTypes="AA">
                                      <p:cBhvr>
                                        <p:cTn id="31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122" y="11620"/>
                                    </p:animMotion>
                                  </p:childTnLst>
                                </p:cTn>
                              </p:par>
                              <p:par>
                                <p:cTn id="32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3.33333E-6 L -0.40364 0.30254 " pathEditMode="relative" rAng="0" ptsTypes="AA">
                                      <p:cBhvr>
                                        <p:cTn id="33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191" y="15116"/>
                                    </p:animMotion>
                                  </p:childTnLst>
                                </p:cTn>
                              </p:par>
                              <p:par>
                                <p:cTn id="34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3.33333E-6 L 0.11944 0.37407 " pathEditMode="relative" rAng="0" ptsTypes="AA">
                                      <p:cBhvr>
                                        <p:cTn id="35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972" y="18704"/>
                                    </p:animMotion>
                                  </p:childTnLst>
                                </p:cTn>
                              </p:par>
                              <p:par>
                                <p:cTn id="36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-3.7037E-6 L 0.49323 0.23079 " pathEditMode="relative" rAng="0" ptsTypes="AA">
                                      <p:cBhvr>
                                        <p:cTn id="37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653" y="11528"/>
                                    </p:animMotion>
                                  </p:childTnLst>
                                </p:cTn>
                              </p:par>
                              <p:par>
                                <p:cTn id="38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-3.7037E-6 L 0.02343 0.19931 " pathEditMode="relative" rAng="0" ptsTypes="AA">
                                      <p:cBhvr>
                                        <p:cTn id="39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63" y="9954"/>
                                    </p:animMotion>
                                  </p:childTnLst>
                                </p:cTn>
                              </p:par>
                              <p:par>
                                <p:cTn id="40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-3.7037E-6 L 0.16719 0.21158 " pathEditMode="relative" rAng="0" ptsTypes="AA">
                                      <p:cBhvr>
                                        <p:cTn id="41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351" y="10579"/>
                                    </p:animMotion>
                                  </p:childTnLst>
                                </p:cTn>
                              </p:par>
                              <p:par>
                                <p:cTn id="42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-3.7037E-6 L 0.4085 0.23681 " pathEditMode="relative" rAng="0" ptsTypes="AA">
                                      <p:cBhvr>
                                        <p:cTn id="43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417" y="11829"/>
                                    </p:animMotion>
                                  </p:childTnLst>
                                </p:cTn>
                              </p:par>
                              <p:par>
                                <p:cTn id="44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-3.7037E-6 L -0.26128 0.29468 " pathEditMode="relative" rAng="0" ptsTypes="AA">
                                      <p:cBhvr>
                                        <p:cTn id="45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073" y="14722"/>
                                    </p:animMotion>
                                  </p:childTnLst>
                                </p:cTn>
                              </p:par>
                              <p:par>
                                <p:cTn id="46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-3.7037E-6 L -0.05417 0.29329 " pathEditMode="relative" rAng="0" ptsTypes="AA">
                                      <p:cBhvr>
                                        <p:cTn id="47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08" y="14653"/>
                                    </p:animMotion>
                                  </p:childTnLst>
                                </p:cTn>
                              </p:par>
                              <p:par>
                                <p:cTn id="48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-3.7037E-6 L -0.02396 0.27153 " pathEditMode="relative" rAng="0" ptsTypes="AA">
                                      <p:cBhvr>
                                        <p:cTn id="49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98" y="13565"/>
                                    </p:animMotion>
                                  </p:childTnLst>
                                </p:cTn>
                              </p:par>
                              <p:par>
                                <p:cTn id="50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-3.7037E-6 L -0.34757 0.2801 " pathEditMode="relative" rAng="0" ptsTypes="AA">
                                      <p:cBhvr>
                                        <p:cTn id="51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378" y="1400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 tmFilter="0, 0; .2, .5; .8, .5; 1, 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6" dur="250" autoRev="1" fill="hold"/>
                                        <p:tgtEl>
                                          <p:spTgt spid="1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 tmFilter="0, 0; .2, .5; .8, .5; 1, 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1" dur="250" autoRev="1" fill="hold"/>
                                        <p:tgtEl>
                                          <p:spTgt spid="4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62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 tmFilter="0, 0; .2, .5; .8, .5; 1, 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4" dur="250" autoRev="1" fill="hold"/>
                                        <p:tgtEl>
                                          <p:spTgt spid="4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18" grpId="0" animBg="1"/>
      <p:bldP spid="18" grpId="1" animBg="1"/>
      <p:bldP spid="45" grpId="0" animBg="1"/>
      <p:bldP spid="45" grpId="1" animBg="1"/>
      <p:bldP spid="46" grpId="0"/>
      <p:bldP spid="47" grpId="0" animBg="1"/>
      <p:bldP spid="47" grpId="1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069814" y="247064"/>
            <a:ext cx="1130814" cy="120859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488183" y="97193"/>
            <a:ext cx="1130814" cy="120859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188624" y="381258"/>
            <a:ext cx="1130814" cy="120859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579264" y="288920"/>
            <a:ext cx="1130814" cy="1208592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987905" y="116119"/>
            <a:ext cx="1130814" cy="1208592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645493" y="256957"/>
            <a:ext cx="1130814" cy="1208592"/>
          </a:xfrm>
          <a:prstGeom prst="rect">
            <a:avLst/>
          </a:prstGeom>
        </p:spPr>
      </p:pic>
      <p:grpSp>
        <p:nvGrpSpPr>
          <p:cNvPr id="14" name="Group 13"/>
          <p:cNvGrpSpPr/>
          <p:nvPr/>
        </p:nvGrpSpPr>
        <p:grpSpPr>
          <a:xfrm>
            <a:off x="1361990" y="520844"/>
            <a:ext cx="3580172" cy="1427090"/>
            <a:chOff x="390486" y="1361002"/>
            <a:chExt cx="2435653" cy="970874"/>
          </a:xfrm>
        </p:grpSpPr>
        <p:pic>
          <p:nvPicPr>
            <p:cNvPr id="24" name="Picture 23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9380" y="1382747"/>
              <a:ext cx="720716" cy="822226"/>
            </a:xfrm>
            <a:prstGeom prst="rect">
              <a:avLst/>
            </a:prstGeom>
          </p:spPr>
        </p:pic>
        <p:pic>
          <p:nvPicPr>
            <p:cNvPr id="25" name="Picture 24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0486" y="1404492"/>
              <a:ext cx="720716" cy="822226"/>
            </a:xfrm>
            <a:prstGeom prst="rect">
              <a:avLst/>
            </a:prstGeom>
          </p:spPr>
        </p:pic>
        <p:pic>
          <p:nvPicPr>
            <p:cNvPr id="26" name="Picture 25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19738" y="1361002"/>
              <a:ext cx="720716" cy="822226"/>
            </a:xfrm>
            <a:prstGeom prst="rect">
              <a:avLst/>
            </a:prstGeom>
          </p:spPr>
        </p:pic>
        <p:pic>
          <p:nvPicPr>
            <p:cNvPr id="27" name="Picture 26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45065" y="1487905"/>
              <a:ext cx="720716" cy="822226"/>
            </a:xfrm>
            <a:prstGeom prst="rect">
              <a:avLst/>
            </a:prstGeom>
          </p:spPr>
        </p:pic>
        <p:pic>
          <p:nvPicPr>
            <p:cNvPr id="28" name="Picture 27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76171" y="1509650"/>
              <a:ext cx="720716" cy="822226"/>
            </a:xfrm>
            <a:prstGeom prst="rect">
              <a:avLst/>
            </a:prstGeom>
          </p:spPr>
        </p:pic>
        <p:pic>
          <p:nvPicPr>
            <p:cNvPr id="29" name="Picture 28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05423" y="1466160"/>
              <a:ext cx="720716" cy="822226"/>
            </a:xfrm>
            <a:prstGeom prst="rect">
              <a:avLst/>
            </a:prstGeom>
          </p:spPr>
        </p:pic>
      </p:grpSp>
      <p:pic>
        <p:nvPicPr>
          <p:cNvPr id="15" name="Picture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7175" y="675410"/>
            <a:ext cx="1059382" cy="1208592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2558" y="283728"/>
            <a:ext cx="1059382" cy="1208592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786" y="581026"/>
            <a:ext cx="1059382" cy="1208592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2403" y="169876"/>
            <a:ext cx="1376227" cy="1697140"/>
          </a:xfrm>
          <a:prstGeom prst="rect">
            <a:avLst/>
          </a:prstGeom>
        </p:spPr>
      </p:pic>
      <p:sp>
        <p:nvSpPr>
          <p:cNvPr id="48" name="TextBox 38">
            <a:extLst>
              <a:ext uri="{FF2B5EF4-FFF2-40B4-BE49-F238E27FC236}">
                <a16:creationId xmlns:a16="http://schemas.microsoft.com/office/drawing/2014/main" id="{698427C9-0617-9F43-BCE5-501B0A536CF5}"/>
              </a:ext>
            </a:extLst>
          </p:cNvPr>
          <p:cNvSpPr txBox="1"/>
          <p:nvPr/>
        </p:nvSpPr>
        <p:spPr>
          <a:xfrm>
            <a:off x="1018134" y="2585117"/>
            <a:ext cx="784805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3200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2</a:t>
            </a:r>
            <a:r>
              <a:rPr lang="en-GB" sz="2800" dirty="0">
                <a:latin typeface="Comic Sans MS" panose="030F0702030302020204" pitchFamily="66" charset="0"/>
              </a:rPr>
              <a:t> vases with </a:t>
            </a:r>
            <a:r>
              <a:rPr lang="en-GB" sz="3200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8 </a:t>
            </a:r>
            <a:r>
              <a:rPr lang="en-GB" sz="2800" dirty="0">
                <a:latin typeface="Comic Sans MS" panose="030F0702030302020204" pitchFamily="66" charset="0"/>
              </a:rPr>
              <a:t>flowers in each vase. </a:t>
            </a:r>
          </a:p>
        </p:txBody>
      </p:sp>
      <p:sp>
        <p:nvSpPr>
          <p:cNvPr id="49" name="TextBox 38">
            <a:extLst>
              <a:ext uri="{FF2B5EF4-FFF2-40B4-BE49-F238E27FC236}">
                <a16:creationId xmlns:a16="http://schemas.microsoft.com/office/drawing/2014/main" id="{698427C9-0617-9F43-BCE5-501B0A536CF5}"/>
              </a:ext>
            </a:extLst>
          </p:cNvPr>
          <p:cNvSpPr txBox="1"/>
          <p:nvPr/>
        </p:nvSpPr>
        <p:spPr>
          <a:xfrm>
            <a:off x="1018134" y="3204882"/>
            <a:ext cx="784805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3200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4</a:t>
            </a:r>
            <a:r>
              <a:rPr lang="en-GB" sz="2800" dirty="0">
                <a:latin typeface="Comic Sans MS" panose="030F0702030302020204" pitchFamily="66" charset="0"/>
              </a:rPr>
              <a:t> vases with </a:t>
            </a:r>
            <a:r>
              <a:rPr lang="en-GB" sz="3200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4 </a:t>
            </a:r>
            <a:r>
              <a:rPr lang="en-GB" sz="2800" dirty="0">
                <a:latin typeface="Comic Sans MS" panose="030F0702030302020204" pitchFamily="66" charset="0"/>
              </a:rPr>
              <a:t>flowers in each vase. </a:t>
            </a:r>
          </a:p>
        </p:txBody>
      </p:sp>
      <p:sp>
        <p:nvSpPr>
          <p:cNvPr id="50" name="TextBox 38">
            <a:extLst>
              <a:ext uri="{FF2B5EF4-FFF2-40B4-BE49-F238E27FC236}">
                <a16:creationId xmlns:a16="http://schemas.microsoft.com/office/drawing/2014/main" id="{698427C9-0617-9F43-BCE5-501B0A536CF5}"/>
              </a:ext>
            </a:extLst>
          </p:cNvPr>
          <p:cNvSpPr txBox="1"/>
          <p:nvPr/>
        </p:nvSpPr>
        <p:spPr>
          <a:xfrm>
            <a:off x="1018134" y="4444412"/>
            <a:ext cx="784805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3200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16</a:t>
            </a:r>
            <a:r>
              <a:rPr lang="en-GB" sz="2800" dirty="0">
                <a:latin typeface="Comic Sans MS" panose="030F0702030302020204" pitchFamily="66" charset="0"/>
              </a:rPr>
              <a:t> vases with </a:t>
            </a:r>
            <a:r>
              <a:rPr lang="en-GB" sz="3200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1 </a:t>
            </a:r>
            <a:r>
              <a:rPr lang="en-GB" sz="2800" dirty="0">
                <a:latin typeface="Comic Sans MS" panose="030F0702030302020204" pitchFamily="66" charset="0"/>
              </a:rPr>
              <a:t>flower in each vase. </a:t>
            </a:r>
          </a:p>
        </p:txBody>
      </p:sp>
      <p:sp>
        <p:nvSpPr>
          <p:cNvPr id="52" name="TextBox 38">
            <a:extLst>
              <a:ext uri="{FF2B5EF4-FFF2-40B4-BE49-F238E27FC236}">
                <a16:creationId xmlns:a16="http://schemas.microsoft.com/office/drawing/2014/main" id="{698427C9-0617-9F43-BCE5-501B0A536CF5}"/>
              </a:ext>
            </a:extLst>
          </p:cNvPr>
          <p:cNvSpPr txBox="1"/>
          <p:nvPr/>
        </p:nvSpPr>
        <p:spPr>
          <a:xfrm>
            <a:off x="1018134" y="3824647"/>
            <a:ext cx="784805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3200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8</a:t>
            </a:r>
            <a:r>
              <a:rPr lang="en-GB" sz="2800" dirty="0">
                <a:latin typeface="Comic Sans MS" panose="030F0702030302020204" pitchFamily="66" charset="0"/>
              </a:rPr>
              <a:t> vases with </a:t>
            </a:r>
            <a:r>
              <a:rPr lang="en-GB" sz="3200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2 </a:t>
            </a:r>
            <a:r>
              <a:rPr lang="en-GB" sz="2800" dirty="0">
                <a:latin typeface="Comic Sans MS" panose="030F0702030302020204" pitchFamily="66" charset="0"/>
              </a:rPr>
              <a:t>flowers in each vase. 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561185" y="2096700"/>
            <a:ext cx="5847837" cy="3368862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D052480E-38B4-4D1D-9971-26756D67D987}"/>
              </a:ext>
            </a:extLst>
          </p:cNvPr>
          <p:cNvSpPr/>
          <p:nvPr/>
        </p:nvSpPr>
        <p:spPr>
          <a:xfrm>
            <a:off x="3022978" y="2201854"/>
            <a:ext cx="688910" cy="321387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D31A7990-5973-4853-825D-C800463DC39A}"/>
              </a:ext>
            </a:extLst>
          </p:cNvPr>
          <p:cNvSpPr/>
          <p:nvPr/>
        </p:nvSpPr>
        <p:spPr>
          <a:xfrm>
            <a:off x="5206138" y="2174195"/>
            <a:ext cx="688910" cy="321387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2" name="Left Bracket 1">
            <a:extLst>
              <a:ext uri="{FF2B5EF4-FFF2-40B4-BE49-F238E27FC236}">
                <a16:creationId xmlns:a16="http://schemas.microsoft.com/office/drawing/2014/main" id="{20B6C640-5F4B-4F51-B5A6-4285DF5F9ACC}"/>
              </a:ext>
            </a:extLst>
          </p:cNvPr>
          <p:cNvSpPr/>
          <p:nvPr/>
        </p:nvSpPr>
        <p:spPr>
          <a:xfrm>
            <a:off x="3022978" y="2393453"/>
            <a:ext cx="508719" cy="1305464"/>
          </a:xfrm>
          <a:prstGeom prst="leftBracket">
            <a:avLst>
              <a:gd name="adj" fmla="val 128309"/>
            </a:avLst>
          </a:prstGeom>
          <a:ln w="57150"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30" name="Left Bracket 29">
            <a:extLst>
              <a:ext uri="{FF2B5EF4-FFF2-40B4-BE49-F238E27FC236}">
                <a16:creationId xmlns:a16="http://schemas.microsoft.com/office/drawing/2014/main" id="{AC63BEF0-E472-4F65-9689-3AB22CFA1AE6}"/>
              </a:ext>
            </a:extLst>
          </p:cNvPr>
          <p:cNvSpPr/>
          <p:nvPr/>
        </p:nvSpPr>
        <p:spPr>
          <a:xfrm>
            <a:off x="3022978" y="3871128"/>
            <a:ext cx="508719" cy="1305464"/>
          </a:xfrm>
          <a:prstGeom prst="leftBracket">
            <a:avLst>
              <a:gd name="adj" fmla="val 128309"/>
            </a:avLst>
          </a:prstGeom>
          <a:ln w="57150"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33" name="Left Bracket 32">
            <a:extLst>
              <a:ext uri="{FF2B5EF4-FFF2-40B4-BE49-F238E27FC236}">
                <a16:creationId xmlns:a16="http://schemas.microsoft.com/office/drawing/2014/main" id="{AD377D01-D28B-4779-B7E5-BC7E6AF2D805}"/>
              </a:ext>
            </a:extLst>
          </p:cNvPr>
          <p:cNvSpPr/>
          <p:nvPr/>
        </p:nvSpPr>
        <p:spPr>
          <a:xfrm flipH="1">
            <a:off x="5342962" y="2393453"/>
            <a:ext cx="508719" cy="1305464"/>
          </a:xfrm>
          <a:prstGeom prst="leftBracket">
            <a:avLst>
              <a:gd name="adj" fmla="val 128309"/>
            </a:avLst>
          </a:prstGeom>
          <a:ln w="57150"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34" name="Left Bracket 33">
            <a:extLst>
              <a:ext uri="{FF2B5EF4-FFF2-40B4-BE49-F238E27FC236}">
                <a16:creationId xmlns:a16="http://schemas.microsoft.com/office/drawing/2014/main" id="{B9A7226C-547D-41E7-867F-A53FAD448895}"/>
              </a:ext>
            </a:extLst>
          </p:cNvPr>
          <p:cNvSpPr/>
          <p:nvPr/>
        </p:nvSpPr>
        <p:spPr>
          <a:xfrm flipH="1">
            <a:off x="5342962" y="3909871"/>
            <a:ext cx="508719" cy="1305464"/>
          </a:xfrm>
          <a:prstGeom prst="leftBracket">
            <a:avLst>
              <a:gd name="adj" fmla="val 128309"/>
            </a:avLst>
          </a:prstGeom>
          <a:ln w="57150"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dirty="0">
              <a:latin typeface="Comic Sans MS" panose="030F0702030302020204" pitchFamily="66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5356798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2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/>
      <p:bldP spid="49" grpId="0"/>
      <p:bldP spid="50" grpId="0"/>
      <p:bldP spid="52" grpId="0"/>
      <p:bldP spid="6" grpId="0" animBg="1"/>
      <p:bldP spid="6" grpId="1" animBg="1"/>
      <p:bldP spid="35" grpId="0" animBg="1"/>
      <p:bldP spid="35" grpId="1" animBg="1"/>
      <p:bldP spid="2" grpId="0" animBg="1"/>
      <p:bldP spid="2" grpId="1" animBg="1"/>
      <p:bldP spid="30" grpId="0" animBg="1"/>
      <p:bldP spid="30" grpId="1" animBg="1"/>
      <p:bldP spid="33" grpId="0" animBg="1"/>
      <p:bldP spid="33" grpId="1" animBg="1"/>
      <p:bldP spid="34" grpId="0" animBg="1"/>
      <p:bldP spid="34" grpId="1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TextBox 38">
            <a:extLst>
              <a:ext uri="{FF2B5EF4-FFF2-40B4-BE49-F238E27FC236}">
                <a16:creationId xmlns:a16="http://schemas.microsoft.com/office/drawing/2014/main" id="{698427C9-0617-9F43-BCE5-501B0A536CF5}"/>
              </a:ext>
            </a:extLst>
          </p:cNvPr>
          <p:cNvSpPr txBox="1"/>
          <p:nvPr/>
        </p:nvSpPr>
        <p:spPr>
          <a:xfrm>
            <a:off x="769813" y="519446"/>
            <a:ext cx="784805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800" dirty="0">
                <a:latin typeface="Comic Sans MS" panose="030F0702030302020204" pitchFamily="66" charset="0"/>
              </a:rPr>
              <a:t>How can we represent this as a written calculation?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0162" y="1642383"/>
            <a:ext cx="3286125" cy="214312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4037" y="1599895"/>
            <a:ext cx="3286125" cy="214312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3004455" y="3778196"/>
                <a:ext cx="1245705" cy="110799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660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÷</m:t>
                      </m:r>
                    </m:oMath>
                  </m:oMathPara>
                </a14:m>
                <a:endParaRPr lang="en-GB" sz="660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04455" y="3778196"/>
                <a:ext cx="1245705" cy="1107996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4465782" y="3810683"/>
                <a:ext cx="1245705" cy="110799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6600" b="0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GB" sz="660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65782" y="3810683"/>
                <a:ext cx="1245705" cy="1107996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Box 8"/>
          <p:cNvSpPr txBox="1"/>
          <p:nvPr/>
        </p:nvSpPr>
        <p:spPr>
          <a:xfrm>
            <a:off x="2494351" y="3794590"/>
            <a:ext cx="124570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600" dirty="0">
                <a:latin typeface="Comic Sans MS" panose="030F0702030302020204" pitchFamily="66" charset="0"/>
              </a:rPr>
              <a:t>8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070408" y="3803371"/>
            <a:ext cx="124570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600" dirty="0">
                <a:latin typeface="Comic Sans MS" panose="030F0702030302020204" pitchFamily="66" charset="0"/>
              </a:rPr>
              <a:t>2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626496" y="3837078"/>
            <a:ext cx="124570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600" dirty="0">
                <a:latin typeface="Comic Sans MS" panose="030F0702030302020204" pitchFamily="66" charset="0"/>
              </a:rPr>
              <a:t>4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9848083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2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7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2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/>
      <p:bldP spid="4" grpId="0"/>
      <p:bldP spid="8" grpId="0"/>
      <p:bldP spid="9" grpId="0"/>
      <p:bldP spid="9" grpId="1"/>
      <p:bldP spid="10" grpId="0"/>
      <p:bldP spid="10" grpId="1"/>
      <p:bldP spid="11" grpId="0"/>
      <p:bldP spid="11" grpId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TextBox 38">
            <a:extLst>
              <a:ext uri="{FF2B5EF4-FFF2-40B4-BE49-F238E27FC236}">
                <a16:creationId xmlns:a16="http://schemas.microsoft.com/office/drawing/2014/main" id="{698427C9-0617-9F43-BCE5-501B0A536CF5}"/>
              </a:ext>
            </a:extLst>
          </p:cNvPr>
          <p:cNvSpPr txBox="1"/>
          <p:nvPr/>
        </p:nvSpPr>
        <p:spPr>
          <a:xfrm>
            <a:off x="769813" y="519446"/>
            <a:ext cx="784805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800" dirty="0">
                <a:latin typeface="Comic Sans MS" panose="030F0702030302020204" pitchFamily="66" charset="0"/>
              </a:rPr>
              <a:t>How can we represent this as a written calculation?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3840" y="1781334"/>
            <a:ext cx="2137575" cy="139407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9370" y="1858964"/>
            <a:ext cx="2137575" cy="1394071"/>
          </a:xfrm>
          <a:prstGeom prst="rect">
            <a:avLst/>
          </a:prstGeom>
        </p:spPr>
      </p:pic>
      <p:grpSp>
        <p:nvGrpSpPr>
          <p:cNvPr id="6" name="Group 5"/>
          <p:cNvGrpSpPr/>
          <p:nvPr/>
        </p:nvGrpSpPr>
        <p:grpSpPr>
          <a:xfrm>
            <a:off x="2333337" y="4745329"/>
            <a:ext cx="4675672" cy="1166878"/>
            <a:chOff x="2333337" y="4745329"/>
            <a:chExt cx="4675672" cy="1166878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" name="TextBox 3"/>
                <p:cNvSpPr txBox="1"/>
                <p:nvPr/>
              </p:nvSpPr>
              <p:spPr>
                <a:xfrm>
                  <a:off x="3141263" y="4745329"/>
                  <a:ext cx="1245705" cy="110799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660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÷</m:t>
                        </m:r>
                      </m:oMath>
                    </m:oMathPara>
                  </a14:m>
                  <a:endParaRPr lang="en-GB" sz="6600" dirty="0">
                    <a:latin typeface="Comic Sans MS" panose="030F0702030302020204" pitchFamily="66" charset="0"/>
                  </a:endParaRPr>
                </a:p>
              </p:txBody>
            </p:sp>
          </mc:Choice>
          <mc:Fallback xmlns="">
            <p:sp>
              <p:nvSpPr>
                <p:cNvPr id="4" name="TextBox 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141263" y="4745329"/>
                  <a:ext cx="1245705" cy="1107996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TextBox 7"/>
                <p:cNvSpPr txBox="1"/>
                <p:nvPr/>
              </p:nvSpPr>
              <p:spPr>
                <a:xfrm>
                  <a:off x="4602590" y="4777816"/>
                  <a:ext cx="1245705" cy="110799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6600" b="0" i="1" smtClean="0">
                            <a:latin typeface="Cambria Math" panose="02040503050406030204" pitchFamily="18" charset="0"/>
                          </a:rPr>
                          <m:t>=</m:t>
                        </m:r>
                      </m:oMath>
                    </m:oMathPara>
                  </a14:m>
                  <a:endParaRPr lang="en-GB" sz="6600" dirty="0">
                    <a:latin typeface="Comic Sans MS" panose="030F0702030302020204" pitchFamily="66" charset="0"/>
                  </a:endParaRPr>
                </a:p>
              </p:txBody>
            </p:sp>
          </mc:Choice>
          <mc:Fallback xmlns="">
            <p:sp>
              <p:nvSpPr>
                <p:cNvPr id="8" name="TextBox 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602590" y="4777816"/>
                  <a:ext cx="1245705" cy="1107996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9" name="TextBox 8"/>
            <p:cNvSpPr txBox="1"/>
            <p:nvPr/>
          </p:nvSpPr>
          <p:spPr>
            <a:xfrm>
              <a:off x="2333337" y="4761723"/>
              <a:ext cx="1245705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6600" dirty="0">
                  <a:latin typeface="Comic Sans MS" panose="030F0702030302020204" pitchFamily="66" charset="0"/>
                </a:rPr>
                <a:t>20</a:t>
              </a: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4207216" y="4770504"/>
              <a:ext cx="1245705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6600" dirty="0">
                  <a:latin typeface="Comic Sans MS" panose="030F0702030302020204" pitchFamily="66" charset="0"/>
                </a:rPr>
                <a:t>5</a:t>
              </a: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5763304" y="4804211"/>
              <a:ext cx="1245705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6600" dirty="0">
                  <a:latin typeface="Comic Sans MS" panose="030F0702030302020204" pitchFamily="66" charset="0"/>
                </a:rPr>
                <a:t>4</a:t>
              </a:r>
            </a:p>
          </p:txBody>
        </p:sp>
      </p:grpSp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0859" y="3077237"/>
            <a:ext cx="2137575" cy="1394071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6250" y="2993965"/>
            <a:ext cx="2137575" cy="1394071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0720" y="3025612"/>
            <a:ext cx="2137575" cy="1394071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1221964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TextBox 38">
            <a:extLst>
              <a:ext uri="{FF2B5EF4-FFF2-40B4-BE49-F238E27FC236}">
                <a16:creationId xmlns:a16="http://schemas.microsoft.com/office/drawing/2014/main" id="{698427C9-0617-9F43-BCE5-501B0A536CF5}"/>
              </a:ext>
            </a:extLst>
          </p:cNvPr>
          <p:cNvSpPr txBox="1"/>
          <p:nvPr/>
        </p:nvSpPr>
        <p:spPr>
          <a:xfrm>
            <a:off x="769813" y="534043"/>
            <a:ext cx="784805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800" dirty="0">
                <a:latin typeface="Comic Sans MS" panose="030F0702030302020204" pitchFamily="66" charset="0"/>
              </a:rPr>
              <a:t>Which division calculation matches the problem below?</a:t>
            </a:r>
          </a:p>
          <a:p>
            <a:r>
              <a:rPr lang="en-GB" sz="2800" dirty="0">
                <a:latin typeface="Comic Sans MS" panose="030F0702030302020204" pitchFamily="66" charset="0"/>
              </a:rPr>
              <a:t> </a:t>
            </a:r>
          </a:p>
        </p:txBody>
      </p:sp>
      <p:sp>
        <p:nvSpPr>
          <p:cNvPr id="47" name="TextBox 38">
            <a:extLst>
              <a:ext uri="{FF2B5EF4-FFF2-40B4-BE49-F238E27FC236}">
                <a16:creationId xmlns:a16="http://schemas.microsoft.com/office/drawing/2014/main" id="{698427C9-0617-9F43-BCE5-501B0A536CF5}"/>
              </a:ext>
            </a:extLst>
          </p:cNvPr>
          <p:cNvSpPr txBox="1"/>
          <p:nvPr/>
        </p:nvSpPr>
        <p:spPr>
          <a:xfrm>
            <a:off x="735439" y="2465655"/>
            <a:ext cx="7848055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600" dirty="0">
                <a:latin typeface="Comic Sans MS" panose="030F0702030302020204" pitchFamily="66" charset="0"/>
              </a:rPr>
              <a:t>Dora has 6 plates. </a:t>
            </a:r>
          </a:p>
          <a:p>
            <a:r>
              <a:rPr lang="en-GB" sz="2600" dirty="0">
                <a:latin typeface="Comic Sans MS" panose="030F0702030302020204" pitchFamily="66" charset="0"/>
              </a:rPr>
              <a:t>She shares 18 cookies equally onto the plates.</a:t>
            </a:r>
          </a:p>
          <a:p>
            <a:endParaRPr lang="en-GB" sz="2800" dirty="0">
              <a:latin typeface="Comic Sans MS" panose="030F0702030302020204" pitchFamily="66" charset="0"/>
            </a:endParaRPr>
          </a:p>
          <a:p>
            <a:r>
              <a:rPr lang="en-GB" sz="2800" dirty="0">
                <a:latin typeface="Comic Sans MS" panose="030F0702030302020204" pitchFamily="66" charset="0"/>
              </a:rPr>
              <a:t> 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961238" y="4111488"/>
            <a:ext cx="3121857" cy="804167"/>
            <a:chOff x="860842" y="4111488"/>
            <a:chExt cx="3121857" cy="804167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9" name="TextBox 48"/>
                <p:cNvSpPr txBox="1"/>
                <p:nvPr/>
              </p:nvSpPr>
              <p:spPr>
                <a:xfrm>
                  <a:off x="928120" y="4121039"/>
                  <a:ext cx="1245705" cy="76944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440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÷</m:t>
                        </m:r>
                      </m:oMath>
                    </m:oMathPara>
                  </a14:m>
                  <a:endParaRPr lang="en-GB" sz="4400" dirty="0">
                    <a:latin typeface="Comic Sans MS" panose="030F0702030302020204" pitchFamily="66" charset="0"/>
                  </a:endParaRPr>
                </a:p>
              </p:txBody>
            </p:sp>
          </mc:Choice>
          <mc:Fallback xmlns="">
            <p:sp>
              <p:nvSpPr>
                <p:cNvPr id="49" name="TextBox 4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28120" y="4121039"/>
                  <a:ext cx="1245705" cy="769441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0" name="TextBox 49"/>
                <p:cNvSpPr txBox="1"/>
                <p:nvPr/>
              </p:nvSpPr>
              <p:spPr>
                <a:xfrm>
                  <a:off x="2101580" y="4111488"/>
                  <a:ext cx="1245705" cy="76944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4400" b="0" i="1" smtClean="0">
                            <a:latin typeface="Cambria Math" panose="02040503050406030204" pitchFamily="18" charset="0"/>
                          </a:rPr>
                          <m:t>=</m:t>
                        </m:r>
                      </m:oMath>
                    </m:oMathPara>
                  </a14:m>
                  <a:endParaRPr lang="en-GB" sz="4400" dirty="0">
                    <a:latin typeface="Comic Sans MS" panose="030F0702030302020204" pitchFamily="66" charset="0"/>
                  </a:endParaRPr>
                </a:p>
              </p:txBody>
            </p:sp>
          </mc:Choice>
          <mc:Fallback xmlns="">
            <p:sp>
              <p:nvSpPr>
                <p:cNvPr id="50" name="TextBox 4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101580" y="4111488"/>
                  <a:ext cx="1245705" cy="769441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51" name="TextBox 50"/>
            <p:cNvSpPr txBox="1"/>
            <p:nvPr/>
          </p:nvSpPr>
          <p:spPr>
            <a:xfrm>
              <a:off x="860842" y="4137433"/>
              <a:ext cx="1245705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4400" dirty="0">
                  <a:latin typeface="Comic Sans MS" panose="030F0702030302020204" pitchFamily="66" charset="0"/>
                </a:rPr>
                <a:t>6</a:t>
              </a:r>
            </a:p>
          </p:txBody>
        </p:sp>
        <p:sp>
          <p:nvSpPr>
            <p:cNvPr id="52" name="TextBox 51"/>
            <p:cNvSpPr txBox="1"/>
            <p:nvPr/>
          </p:nvSpPr>
          <p:spPr>
            <a:xfrm>
              <a:off x="1715513" y="4146214"/>
              <a:ext cx="1245705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4400" dirty="0">
                  <a:latin typeface="Comic Sans MS" panose="030F0702030302020204" pitchFamily="66" charset="0"/>
                </a:rPr>
                <a:t>18</a:t>
              </a:r>
            </a:p>
          </p:txBody>
        </p:sp>
        <p:sp>
          <p:nvSpPr>
            <p:cNvPr id="3" name="Rectangle 2"/>
            <p:cNvSpPr/>
            <p:nvPr/>
          </p:nvSpPr>
          <p:spPr>
            <a:xfrm>
              <a:off x="3021457" y="4238978"/>
              <a:ext cx="961242" cy="616199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latin typeface="Comic Sans MS" panose="030F0702030302020204" pitchFamily="66" charset="0"/>
              </a:endParaRPr>
            </a:p>
          </p:txBody>
        </p:sp>
      </p:grpSp>
      <p:grpSp>
        <p:nvGrpSpPr>
          <p:cNvPr id="54" name="Group 53"/>
          <p:cNvGrpSpPr/>
          <p:nvPr/>
        </p:nvGrpSpPr>
        <p:grpSpPr>
          <a:xfrm>
            <a:off x="4601837" y="4094124"/>
            <a:ext cx="3239425" cy="804167"/>
            <a:chOff x="2829725" y="4735778"/>
            <a:chExt cx="3239425" cy="804167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5" name="TextBox 54"/>
                <p:cNvSpPr txBox="1"/>
                <p:nvPr/>
              </p:nvSpPr>
              <p:spPr>
                <a:xfrm>
                  <a:off x="3197452" y="4745329"/>
                  <a:ext cx="1245705" cy="76944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440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÷</m:t>
                        </m:r>
                      </m:oMath>
                    </m:oMathPara>
                  </a14:m>
                  <a:endParaRPr lang="en-GB" sz="4400" dirty="0">
                    <a:latin typeface="Comic Sans MS" panose="030F0702030302020204" pitchFamily="66" charset="0"/>
                  </a:endParaRPr>
                </a:p>
              </p:txBody>
            </p:sp>
          </mc:Choice>
          <mc:Fallback xmlns="">
            <p:sp>
              <p:nvSpPr>
                <p:cNvPr id="55" name="TextBox 5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197452" y="4745329"/>
                  <a:ext cx="1245705" cy="769441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6" name="TextBox 55"/>
                <p:cNvSpPr txBox="1"/>
                <p:nvPr/>
              </p:nvSpPr>
              <p:spPr>
                <a:xfrm>
                  <a:off x="4188031" y="4735778"/>
                  <a:ext cx="1245705" cy="76944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4400" b="0" i="1" smtClean="0">
                            <a:latin typeface="Cambria Math" panose="02040503050406030204" pitchFamily="18" charset="0"/>
                          </a:rPr>
                          <m:t>=</m:t>
                        </m:r>
                      </m:oMath>
                    </m:oMathPara>
                  </a14:m>
                  <a:endParaRPr lang="en-GB" sz="4400" dirty="0">
                    <a:latin typeface="Comic Sans MS" panose="030F0702030302020204" pitchFamily="66" charset="0"/>
                  </a:endParaRPr>
                </a:p>
              </p:txBody>
            </p:sp>
          </mc:Choice>
          <mc:Fallback xmlns="">
            <p:sp>
              <p:nvSpPr>
                <p:cNvPr id="56" name="TextBox 5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188031" y="4735778"/>
                  <a:ext cx="1245705" cy="769441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57" name="TextBox 56"/>
            <p:cNvSpPr txBox="1"/>
            <p:nvPr/>
          </p:nvSpPr>
          <p:spPr>
            <a:xfrm>
              <a:off x="2829725" y="4761723"/>
              <a:ext cx="1245705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4400" dirty="0">
                  <a:latin typeface="Comic Sans MS" panose="030F0702030302020204" pitchFamily="66" charset="0"/>
                </a:rPr>
                <a:t>18</a:t>
              </a:r>
            </a:p>
          </p:txBody>
        </p:sp>
        <p:sp>
          <p:nvSpPr>
            <p:cNvPr id="58" name="TextBox 57"/>
            <p:cNvSpPr txBox="1"/>
            <p:nvPr/>
          </p:nvSpPr>
          <p:spPr>
            <a:xfrm>
              <a:off x="4063224" y="4770504"/>
              <a:ext cx="1245705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4400" dirty="0">
                  <a:latin typeface="Comic Sans MS" panose="030F0702030302020204" pitchFamily="66" charset="0"/>
                </a:rPr>
                <a:t>6</a:t>
              </a:r>
            </a:p>
          </p:txBody>
        </p:sp>
        <p:sp>
          <p:nvSpPr>
            <p:cNvPr id="59" name="Rectangle 58"/>
            <p:cNvSpPr/>
            <p:nvPr/>
          </p:nvSpPr>
          <p:spPr>
            <a:xfrm>
              <a:off x="5107908" y="4863268"/>
              <a:ext cx="961242" cy="616199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latin typeface="Comic Sans MS" panose="030F0702030302020204" pitchFamily="66" charset="0"/>
              </a:endParaRPr>
            </a:p>
          </p:txBody>
        </p:sp>
      </p:grpSp>
      <p:pic>
        <p:nvPicPr>
          <p:cNvPr id="60" name="Picture 59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377557" y="1465733"/>
            <a:ext cx="1411075" cy="1702149"/>
          </a:xfrm>
          <a:prstGeom prst="rect">
            <a:avLst/>
          </a:prstGeom>
        </p:spPr>
      </p:pic>
      <p:sp>
        <p:nvSpPr>
          <p:cNvPr id="7" name="Rounded Rectangle 6"/>
          <p:cNvSpPr/>
          <p:nvPr/>
        </p:nvSpPr>
        <p:spPr>
          <a:xfrm>
            <a:off x="4601837" y="3841611"/>
            <a:ext cx="3405694" cy="1293223"/>
          </a:xfrm>
          <a:prstGeom prst="roundRect">
            <a:avLst/>
          </a:prstGeom>
          <a:noFill/>
          <a:ln w="3810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Comic Sans MS" panose="030F0702030302020204" pitchFamily="66" charset="0"/>
            </a:endParaRPr>
          </a:p>
        </p:txBody>
      </p:sp>
      <p:pic>
        <p:nvPicPr>
          <p:cNvPr id="61" name="Picture 60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4329" y="2530517"/>
            <a:ext cx="819077" cy="314546"/>
          </a:xfrm>
          <a:prstGeom prst="rect">
            <a:avLst/>
          </a:prstGeom>
        </p:spPr>
      </p:pic>
      <p:pic>
        <p:nvPicPr>
          <p:cNvPr id="62" name="Picture 61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4328" y="2465655"/>
            <a:ext cx="819077" cy="314546"/>
          </a:xfrm>
          <a:prstGeom prst="rect">
            <a:avLst/>
          </a:prstGeom>
        </p:spPr>
      </p:pic>
      <p:pic>
        <p:nvPicPr>
          <p:cNvPr id="63" name="Picture 62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0025" y="2383644"/>
            <a:ext cx="819077" cy="314546"/>
          </a:xfrm>
          <a:prstGeom prst="rect">
            <a:avLst/>
          </a:prstGeom>
        </p:spPr>
      </p:pic>
      <p:pic>
        <p:nvPicPr>
          <p:cNvPr id="64" name="Picture 63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0024" y="2303607"/>
            <a:ext cx="819077" cy="314546"/>
          </a:xfrm>
          <a:prstGeom prst="rect">
            <a:avLst/>
          </a:prstGeom>
        </p:spPr>
      </p:pic>
      <p:pic>
        <p:nvPicPr>
          <p:cNvPr id="65" name="Picture 64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7175" y="2212096"/>
            <a:ext cx="819077" cy="314546"/>
          </a:xfrm>
          <a:prstGeom prst="rect">
            <a:avLst/>
          </a:prstGeom>
        </p:spPr>
      </p:pic>
      <p:pic>
        <p:nvPicPr>
          <p:cNvPr id="66" name="Picture 65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0022" y="2146334"/>
            <a:ext cx="819077" cy="314546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9891691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/>
      <p:bldP spid="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Box 27"/>
          <p:cNvSpPr txBox="1"/>
          <p:nvPr/>
        </p:nvSpPr>
        <p:spPr>
          <a:xfrm>
            <a:off x="3448350" y="3437594"/>
            <a:ext cx="387967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12</a:t>
            </a:r>
            <a:r>
              <a:rPr lang="en-GB" sz="4400" dirty="0">
                <a:latin typeface="Comic Sans MS" panose="030F0702030302020204" pitchFamily="66" charset="0"/>
              </a:rPr>
              <a:t>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1135570" y="586601"/>
                <a:ext cx="3879671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GB" sz="4400" dirty="0">
                        <a:latin typeface="Comic Sans MS" panose="030F0702030302020204" pitchFamily="66" charset="0"/>
                      </a:rPr>
                      <m:t>60</m:t>
                    </m:r>
                    <m:r>
                      <a:rPr lang="en-GB" sz="44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÷</m:t>
                    </m:r>
                  </m:oMath>
                </a14:m>
                <a:r>
                  <a:rPr lang="en-GB" sz="4400" dirty="0">
                    <a:latin typeface="Comic Sans MS" panose="030F0702030302020204" pitchFamily="66" charset="0"/>
                  </a:rPr>
                  <a:t> 3 </a:t>
                </a:r>
                <a14:m>
                  <m:oMath xmlns:m="http://schemas.openxmlformats.org/officeDocument/2006/math">
                    <m:r>
                      <a:rPr lang="en-GB" sz="4400" i="1" dirty="0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GB" sz="4400" dirty="0">
                    <a:latin typeface="Comic Sans MS" panose="030F0702030302020204" pitchFamily="66" charset="0"/>
                  </a:rPr>
                  <a:t> </a:t>
                </a:r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35570" y="586601"/>
                <a:ext cx="3879671" cy="769441"/>
              </a:xfrm>
              <a:prstGeom prst="rect">
                <a:avLst/>
              </a:prstGeom>
              <a:blipFill>
                <a:blip r:embed="rId5"/>
                <a:stretch>
                  <a:fillRect t="-15873" b="-3730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/>
          <p:cNvSpPr txBox="1"/>
          <p:nvPr/>
        </p:nvSpPr>
        <p:spPr>
          <a:xfrm>
            <a:off x="3601666" y="581190"/>
            <a:ext cx="387967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20</a:t>
            </a:r>
            <a:r>
              <a:rPr lang="en-GB" sz="4400" dirty="0">
                <a:latin typeface="Comic Sans MS" panose="030F0702030302020204" pitchFamily="66" charset="0"/>
              </a:rPr>
              <a:t>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1064618" y="3437594"/>
                <a:ext cx="3879671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GB" sz="4400" dirty="0">
                        <a:latin typeface="Comic Sans MS" panose="030F0702030302020204" pitchFamily="66" charset="0"/>
                      </a:rPr>
                      <m:t>60</m:t>
                    </m:r>
                    <m:r>
                      <a:rPr lang="en-GB" sz="44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÷</m:t>
                    </m:r>
                  </m:oMath>
                </a14:m>
                <a:r>
                  <a:rPr lang="en-GB" sz="4400" dirty="0">
                    <a:latin typeface="Comic Sans MS" panose="030F0702030302020204" pitchFamily="66" charset="0"/>
                  </a:rPr>
                  <a:t> 5 </a:t>
                </a:r>
                <a14:m>
                  <m:oMath xmlns:m="http://schemas.openxmlformats.org/officeDocument/2006/math">
                    <m:r>
                      <a:rPr lang="en-GB" sz="4400" i="1" dirty="0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GB" sz="4400" dirty="0">
                    <a:latin typeface="Comic Sans MS" panose="030F0702030302020204" pitchFamily="66" charset="0"/>
                  </a:rPr>
                  <a:t> </a:t>
                </a:r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4618" y="3437594"/>
                <a:ext cx="3879671" cy="769441"/>
              </a:xfrm>
              <a:prstGeom prst="rect">
                <a:avLst/>
              </a:prstGeom>
              <a:blipFill>
                <a:blip r:embed="rId6"/>
                <a:stretch>
                  <a:fillRect t="-16667" b="-3730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3" name="Picture 12">
            <a:extLst>
              <a:ext uri="{FF2B5EF4-FFF2-40B4-BE49-F238E27FC236}">
                <a16:creationId xmlns:a16="http://schemas.microsoft.com/office/drawing/2014/main" id="{CF05F315-33CC-E54A-B215-1682C4230584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35002" t="23074" r="31995" b="33000"/>
          <a:stretch/>
        </p:blipFill>
        <p:spPr>
          <a:xfrm>
            <a:off x="4697504" y="383525"/>
            <a:ext cx="493571" cy="1391872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39934" t="34426" r="42244" b="42987"/>
          <a:stretch/>
        </p:blipFill>
        <p:spPr>
          <a:xfrm>
            <a:off x="6746309" y="4247958"/>
            <a:ext cx="282194" cy="324000"/>
          </a:xfrm>
          <a:prstGeom prst="rect">
            <a:avLst/>
          </a:prstGeom>
        </p:spPr>
      </p:pic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10750906"/>
              </p:ext>
            </p:extLst>
          </p:nvPr>
        </p:nvGraphicFramePr>
        <p:xfrm>
          <a:off x="1382268" y="1787965"/>
          <a:ext cx="6096000" cy="137232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032000">
                  <a:extLst>
                    <a:ext uri="{9D8B030D-6E8A-4147-A177-3AD203B41FA5}">
                      <a16:colId xmlns:a16="http://schemas.microsoft.com/office/drawing/2014/main" val="2277872462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2195549628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1061911669"/>
                    </a:ext>
                  </a:extLst>
                </a:gridCol>
              </a:tblGrid>
              <a:tr h="1372326">
                <a:tc>
                  <a:txBody>
                    <a:bodyPr/>
                    <a:lstStyle/>
                    <a:p>
                      <a:endParaRPr lang="en-GB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93370648"/>
                  </a:ext>
                </a:extLst>
              </a:tr>
            </a:tbl>
          </a:graphicData>
        </a:graphic>
      </p:graphicFrame>
      <p:pic>
        <p:nvPicPr>
          <p:cNvPr id="15" name="Picture 14">
            <a:extLst>
              <a:ext uri="{FF2B5EF4-FFF2-40B4-BE49-F238E27FC236}">
                <a16:creationId xmlns:a16="http://schemas.microsoft.com/office/drawing/2014/main" id="{CF05F315-33CC-E54A-B215-1682C4230584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35002" t="23074" r="31995" b="33000"/>
          <a:stretch/>
        </p:blipFill>
        <p:spPr>
          <a:xfrm>
            <a:off x="5028179" y="383525"/>
            <a:ext cx="493571" cy="1391872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CF05F315-33CC-E54A-B215-1682C4230584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35002" t="23074" r="31995" b="33000"/>
          <a:stretch/>
        </p:blipFill>
        <p:spPr>
          <a:xfrm>
            <a:off x="5358854" y="383525"/>
            <a:ext cx="493571" cy="1391872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CF05F315-33CC-E54A-B215-1682C4230584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35002" t="23074" r="31995" b="33000"/>
          <a:stretch/>
        </p:blipFill>
        <p:spPr>
          <a:xfrm>
            <a:off x="5689529" y="383525"/>
            <a:ext cx="493571" cy="1391872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CF05F315-33CC-E54A-B215-1682C4230584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35002" t="23074" r="31995" b="33000"/>
          <a:stretch/>
        </p:blipFill>
        <p:spPr>
          <a:xfrm>
            <a:off x="6020204" y="383525"/>
            <a:ext cx="493571" cy="1391872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CF05F315-33CC-E54A-B215-1682C4230584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35002" t="23074" r="31995" b="33000"/>
          <a:stretch/>
        </p:blipFill>
        <p:spPr>
          <a:xfrm>
            <a:off x="6350878" y="383525"/>
            <a:ext cx="493571" cy="1391872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CF05F315-33CC-E54A-B215-1682C4230584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35002" t="23074" r="31995" b="33000"/>
          <a:stretch/>
        </p:blipFill>
        <p:spPr>
          <a:xfrm>
            <a:off x="4697504" y="3234671"/>
            <a:ext cx="493571" cy="1391872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CF05F315-33CC-E54A-B215-1682C4230584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35002" t="23074" r="31995" b="33000"/>
          <a:stretch/>
        </p:blipFill>
        <p:spPr>
          <a:xfrm>
            <a:off x="5028179" y="3234671"/>
            <a:ext cx="493571" cy="1391872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CF05F315-33CC-E54A-B215-1682C4230584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35002" t="23074" r="31995" b="33000"/>
          <a:stretch/>
        </p:blipFill>
        <p:spPr>
          <a:xfrm>
            <a:off x="5358854" y="3234671"/>
            <a:ext cx="493571" cy="1391872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CF05F315-33CC-E54A-B215-1682C4230584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35002" t="23074" r="31995" b="33000"/>
          <a:stretch/>
        </p:blipFill>
        <p:spPr>
          <a:xfrm>
            <a:off x="5689529" y="3234671"/>
            <a:ext cx="493571" cy="1391872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CF05F315-33CC-E54A-B215-1682C4230584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35002" t="23074" r="31995" b="33000"/>
          <a:stretch/>
        </p:blipFill>
        <p:spPr>
          <a:xfrm>
            <a:off x="6020204" y="3234671"/>
            <a:ext cx="493571" cy="1391872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CF05F315-33CC-E54A-B215-1682C4230584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35002" t="23074" r="31995" b="33000"/>
          <a:stretch/>
        </p:blipFill>
        <p:spPr>
          <a:xfrm>
            <a:off x="6350878" y="3234671"/>
            <a:ext cx="493571" cy="1391872"/>
          </a:xfrm>
          <a:prstGeom prst="rect">
            <a:avLst/>
          </a:prstGeom>
        </p:spPr>
      </p:pic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10910295"/>
              </p:ext>
            </p:extLst>
          </p:nvPr>
        </p:nvGraphicFramePr>
        <p:xfrm>
          <a:off x="1382268" y="4617789"/>
          <a:ext cx="6096000" cy="1378737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219200">
                  <a:extLst>
                    <a:ext uri="{9D8B030D-6E8A-4147-A177-3AD203B41FA5}">
                      <a16:colId xmlns:a16="http://schemas.microsoft.com/office/drawing/2014/main" val="216227260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4104946048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2456456937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3026102978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2679844693"/>
                    </a:ext>
                  </a:extLst>
                </a:gridCol>
              </a:tblGrid>
              <a:tr h="1378737">
                <a:tc>
                  <a:txBody>
                    <a:bodyPr/>
                    <a:lstStyle/>
                    <a:p>
                      <a:endParaRPr lang="en-GB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98899820"/>
                  </a:ext>
                </a:extLst>
              </a:tr>
            </a:tbl>
          </a:graphicData>
        </a:graphic>
      </p:graphicFrame>
      <p:pic>
        <p:nvPicPr>
          <p:cNvPr id="29" name="Picture 28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39934" t="34426" r="42244" b="42987"/>
          <a:stretch/>
        </p:blipFill>
        <p:spPr>
          <a:xfrm>
            <a:off x="6935886" y="4247958"/>
            <a:ext cx="282194" cy="324000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39934" t="34426" r="42244" b="42987"/>
          <a:stretch/>
        </p:blipFill>
        <p:spPr>
          <a:xfrm>
            <a:off x="6746309" y="4050704"/>
            <a:ext cx="282194" cy="324000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39934" t="34426" r="42244" b="42987"/>
          <a:stretch/>
        </p:blipFill>
        <p:spPr>
          <a:xfrm>
            <a:off x="6935886" y="4050704"/>
            <a:ext cx="282194" cy="324000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39934" t="34426" r="42244" b="42987"/>
          <a:stretch/>
        </p:blipFill>
        <p:spPr>
          <a:xfrm>
            <a:off x="6746309" y="3853451"/>
            <a:ext cx="282194" cy="324000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39934" t="34426" r="42244" b="42987"/>
          <a:stretch/>
        </p:blipFill>
        <p:spPr>
          <a:xfrm>
            <a:off x="6935886" y="3853451"/>
            <a:ext cx="282194" cy="324000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39934" t="34426" r="42244" b="42987"/>
          <a:stretch/>
        </p:blipFill>
        <p:spPr>
          <a:xfrm>
            <a:off x="6746309" y="3656198"/>
            <a:ext cx="282194" cy="324000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39934" t="34426" r="42244" b="42987"/>
          <a:stretch/>
        </p:blipFill>
        <p:spPr>
          <a:xfrm>
            <a:off x="6935886" y="3656198"/>
            <a:ext cx="282194" cy="324000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39934" t="34426" r="42244" b="42987"/>
          <a:stretch/>
        </p:blipFill>
        <p:spPr>
          <a:xfrm>
            <a:off x="6746309" y="3458945"/>
            <a:ext cx="282194" cy="324000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39934" t="34426" r="42244" b="42987"/>
          <a:stretch/>
        </p:blipFill>
        <p:spPr>
          <a:xfrm>
            <a:off x="6935886" y="3458945"/>
            <a:ext cx="282194" cy="3240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1649627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2.59259E-6 L -0.35209 0.20254 " pathEditMode="relative" rAng="0" ptsTypes="AA">
                                      <p:cBhvr>
                                        <p:cTn id="57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604" y="101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2.59259E-6 L -0.15816 0.19444 " pathEditMode="relative" rAng="0" ptsTypes="AA">
                                      <p:cBhvr>
                                        <p:cTn id="61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917" y="972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2.59259E-6 L 0.01215 0.19699 " pathEditMode="relative" rAng="0" ptsTypes="AA">
                                      <p:cBhvr>
                                        <p:cTn id="65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08" y="983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2.59259E-6 L -0.39774 0.20833 " pathEditMode="relative" rAng="0" ptsTypes="AA">
                                      <p:cBhvr>
                                        <p:cTn id="69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896" y="1041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2.59259E-6 L -0.20955 0.19444 " pathEditMode="relative" rAng="0" ptsTypes="AA">
                                      <p:cBhvr>
                                        <p:cTn id="73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486" y="972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2.59259E-6 L -0.03941 0.19444 " pathEditMode="relative" rAng="0" ptsTypes="AA">
                                      <p:cBhvr>
                                        <p:cTn id="77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79" y="972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0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6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2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8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1.85185E-6 L -0.35209 0.20254 " pathEditMode="relative" rAng="0" ptsTypes="AA">
                                      <p:cBhvr>
                                        <p:cTn id="137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604" y="101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1.85185E-6 L -0.25955 0.1912 " pathEditMode="relative" rAng="0" ptsTypes="AA">
                                      <p:cBhvr>
                                        <p:cTn id="141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986" y="956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1.85185E-6 L -0.15729 0.1912 " pathEditMode="relative" rAng="0" ptsTypes="AA">
                                      <p:cBhvr>
                                        <p:cTn id="145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865" y="956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1.85185E-6 L -0.04757 0.19444 " pathEditMode="relative" rAng="0" ptsTypes="AA">
                                      <p:cBhvr>
                                        <p:cTn id="149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78" y="972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1.85185E-6 L 0.04063 0.19838 " pathEditMode="relative" rAng="0" ptsTypes="AA">
                                      <p:cBhvr>
                                        <p:cTn id="153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31" y="990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>
                      <p:stCondLst>
                        <p:cond delay="indefinite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57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8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>
                      <p:stCondLst>
                        <p:cond delay="indefinite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6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0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4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8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2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6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0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4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6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8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0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1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2" fill="hold">
                      <p:stCondLst>
                        <p:cond delay="indefinite"/>
                      </p:stCondLst>
                      <p:childTnLst>
                        <p:par>
                          <p:cTn id="203" fill="hold">
                            <p:stCondLst>
                              <p:cond delay="0"/>
                            </p:stCondLst>
                            <p:childTnLst>
                              <p:par>
                                <p:cTn id="20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4.44444E-6 L 0.00538 0.08773 " pathEditMode="relative" rAng="0" ptsTypes="AA">
                                      <p:cBhvr>
                                        <p:cTn id="205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0" y="4375"/>
                                    </p:animMotion>
                                  </p:childTnLst>
                                </p:cTn>
                              </p:par>
                              <p:par>
                                <p:cTn id="206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4.44444E-6 L -0.00712 0.14976 " pathEditMode="relative" rAng="0" ptsTypes="AA">
                                      <p:cBhvr>
                                        <p:cTn id="207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65" y="7477"/>
                                    </p:animMotion>
                                  </p:childTnLst>
                                </p:cTn>
                              </p:par>
                              <p:par>
                                <p:cTn id="208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1.85185E-6 L -0.11077 0.18195 " pathEditMode="relative" rAng="0" ptsTypes="AA">
                                      <p:cBhvr>
                                        <p:cTn id="209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538" y="9097"/>
                                    </p:animMotion>
                                  </p:childTnLst>
                                </p:cTn>
                              </p:par>
                              <p:par>
                                <p:cTn id="210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1.85185E-6 L -0.11563 0.12454 " pathEditMode="relative" rAng="0" ptsTypes="AA">
                                      <p:cBhvr>
                                        <p:cTn id="211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781" y="6227"/>
                                    </p:animMotion>
                                  </p:childTnLst>
                                </p:cTn>
                              </p:par>
                              <p:par>
                                <p:cTn id="212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3.33333E-6 L -0.25747 0.21088 " pathEditMode="relative" rAng="0" ptsTypes="AA">
                                      <p:cBhvr>
                                        <p:cTn id="213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882" y="10532"/>
                                    </p:animMotion>
                                  </p:childTnLst>
                                </p:cTn>
                              </p:par>
                              <p:par>
                                <p:cTn id="214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3.33333E-6 L -0.27396 0.15347 " pathEditMode="relative" rAng="0" ptsTypes="AA">
                                      <p:cBhvr>
                                        <p:cTn id="215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698" y="7662"/>
                                    </p:animMotion>
                                  </p:childTnLst>
                                </p:cTn>
                              </p:par>
                              <p:par>
                                <p:cTn id="216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2.96296E-6 L -0.39757 0.23611 " pathEditMode="relative" rAng="0" ptsTypes="AA">
                                      <p:cBhvr>
                                        <p:cTn id="217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878" y="11806"/>
                                    </p:animMotion>
                                  </p:childTnLst>
                                </p:cTn>
                              </p:par>
                              <p:par>
                                <p:cTn id="218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2.96296E-6 L -0.40261 0.18218 " pathEditMode="relative" rAng="0" ptsTypes="AA">
                                      <p:cBhvr>
                                        <p:cTn id="219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139" y="9097"/>
                                    </p:animMotion>
                                  </p:childTnLst>
                                </p:cTn>
                              </p:par>
                              <p:par>
                                <p:cTn id="220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7.40741E-7 L -0.51372 0.26829 " pathEditMode="relative" rAng="0" ptsTypes="AA">
                                      <p:cBhvr>
                                        <p:cTn id="221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694" y="13403"/>
                                    </p:animMotion>
                                  </p:childTnLst>
                                </p:cTn>
                              </p:par>
                              <p:par>
                                <p:cTn id="222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7.40741E-7 L -0.525 0.21088 " pathEditMode="relative" rAng="0" ptsTypes="AA">
                                      <p:cBhvr>
                                        <p:cTn id="223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250" y="1053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4" fill="hold">
                      <p:stCondLst>
                        <p:cond delay="indefinite"/>
                      </p:stCondLst>
                      <p:childTnLst>
                        <p:par>
                          <p:cTn id="225" fill="hold">
                            <p:stCondLst>
                              <p:cond delay="0"/>
                            </p:stCondLst>
                            <p:childTnLst>
                              <p:par>
                                <p:cTn id="2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8" dur="5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1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619354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95550" y="334776"/>
            <a:ext cx="7497474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marR="0" lvl="0" indent="-5143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arenR"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Calibri" panose="020F0502020204030204" pitchFamily="34" charset="0"/>
              </a:rPr>
              <a:t>Are the groups equal or not equal?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Calibri" panose="020F0502020204030204" pitchFamily="34" charset="0"/>
            </a:endParaRPr>
          </a:p>
          <a:p>
            <a:pPr marL="514350" marR="0" lvl="0" indent="-5143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arenR"/>
              <a:tabLst/>
              <a:defRPr/>
            </a:pPr>
            <a:endParaRPr kumimoji="0" lang="en-GB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Calibri" panose="020F0502020204030204" pitchFamily="34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Calibri" panose="020F0502020204030204" pitchFamily="34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Calibri" panose="020F0502020204030204" pitchFamily="34" charset="0"/>
              </a:rPr>
              <a:t>2) 	 Are the groups equal or not equal?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Calibri" panose="020F0502020204030204" pitchFamily="34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Calibri" panose="020F0502020204030204" pitchFamily="34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Calibri" panose="020F0502020204030204" pitchFamily="34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Calibri" panose="020F0502020204030204" pitchFamily="34" charset="0"/>
              </a:rPr>
              <a:t>3)   Are the groups equal or not equal?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Calibri" panose="020F0502020204030204" pitchFamily="34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Calibri" panose="020F0502020204030204" pitchFamily="34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36" name="Cube 35"/>
          <p:cNvSpPr/>
          <p:nvPr/>
        </p:nvSpPr>
        <p:spPr>
          <a:xfrm>
            <a:off x="5571958" y="3411353"/>
            <a:ext cx="418272" cy="418011"/>
          </a:xfrm>
          <a:prstGeom prst="cube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5449" y="890912"/>
            <a:ext cx="1318154" cy="122400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5241" y="915597"/>
            <a:ext cx="1335160" cy="1239791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7954" y="898525"/>
            <a:ext cx="1335160" cy="1239791"/>
          </a:xfrm>
          <a:prstGeom prst="rect">
            <a:avLst/>
          </a:prstGeom>
        </p:spPr>
      </p:pic>
      <p:sp>
        <p:nvSpPr>
          <p:cNvPr id="22" name="Cube 21"/>
          <p:cNvSpPr/>
          <p:nvPr/>
        </p:nvSpPr>
        <p:spPr>
          <a:xfrm>
            <a:off x="1551647" y="3441201"/>
            <a:ext cx="418272" cy="418011"/>
          </a:xfrm>
          <a:prstGeom prst="cube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  <p:sp>
        <p:nvSpPr>
          <p:cNvPr id="23" name="Cube 22"/>
          <p:cNvSpPr/>
          <p:nvPr/>
        </p:nvSpPr>
        <p:spPr>
          <a:xfrm>
            <a:off x="1551647" y="3135615"/>
            <a:ext cx="418272" cy="418011"/>
          </a:xfrm>
          <a:prstGeom prst="cube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  <p:sp>
        <p:nvSpPr>
          <p:cNvPr id="24" name="Cube 23"/>
          <p:cNvSpPr/>
          <p:nvPr/>
        </p:nvSpPr>
        <p:spPr>
          <a:xfrm>
            <a:off x="1551647" y="2843139"/>
            <a:ext cx="418272" cy="418011"/>
          </a:xfrm>
          <a:prstGeom prst="cube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  <p:sp>
        <p:nvSpPr>
          <p:cNvPr id="26" name="Cube 25"/>
          <p:cNvSpPr/>
          <p:nvPr/>
        </p:nvSpPr>
        <p:spPr>
          <a:xfrm>
            <a:off x="2630277" y="3454264"/>
            <a:ext cx="418272" cy="418011"/>
          </a:xfrm>
          <a:prstGeom prst="cube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  <p:sp>
        <p:nvSpPr>
          <p:cNvPr id="27" name="Cube 26"/>
          <p:cNvSpPr/>
          <p:nvPr/>
        </p:nvSpPr>
        <p:spPr>
          <a:xfrm>
            <a:off x="2630277" y="3135615"/>
            <a:ext cx="418272" cy="418011"/>
          </a:xfrm>
          <a:prstGeom prst="cube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  <p:sp>
        <p:nvSpPr>
          <p:cNvPr id="28" name="Cube 27"/>
          <p:cNvSpPr/>
          <p:nvPr/>
        </p:nvSpPr>
        <p:spPr>
          <a:xfrm>
            <a:off x="2933921" y="3454240"/>
            <a:ext cx="418272" cy="418011"/>
          </a:xfrm>
          <a:prstGeom prst="cube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  <p:sp>
        <p:nvSpPr>
          <p:cNvPr id="29" name="Cube 28"/>
          <p:cNvSpPr/>
          <p:nvPr/>
        </p:nvSpPr>
        <p:spPr>
          <a:xfrm>
            <a:off x="2933921" y="3135615"/>
            <a:ext cx="418272" cy="418011"/>
          </a:xfrm>
          <a:prstGeom prst="cube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  <p:sp>
        <p:nvSpPr>
          <p:cNvPr id="30" name="Cube 29"/>
          <p:cNvSpPr/>
          <p:nvPr/>
        </p:nvSpPr>
        <p:spPr>
          <a:xfrm>
            <a:off x="4181198" y="3461749"/>
            <a:ext cx="418272" cy="418011"/>
          </a:xfrm>
          <a:prstGeom prst="cube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  <p:sp>
        <p:nvSpPr>
          <p:cNvPr id="31" name="Cube 30"/>
          <p:cNvSpPr/>
          <p:nvPr/>
        </p:nvSpPr>
        <p:spPr>
          <a:xfrm>
            <a:off x="4181198" y="3145901"/>
            <a:ext cx="418272" cy="418011"/>
          </a:xfrm>
          <a:prstGeom prst="cube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  <p:sp>
        <p:nvSpPr>
          <p:cNvPr id="32" name="Cube 31"/>
          <p:cNvSpPr/>
          <p:nvPr/>
        </p:nvSpPr>
        <p:spPr>
          <a:xfrm>
            <a:off x="4181198" y="2853425"/>
            <a:ext cx="418272" cy="418011"/>
          </a:xfrm>
          <a:prstGeom prst="cube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  <p:sp>
        <p:nvSpPr>
          <p:cNvPr id="33" name="Cube 32"/>
          <p:cNvSpPr/>
          <p:nvPr/>
        </p:nvSpPr>
        <p:spPr>
          <a:xfrm>
            <a:off x="4484842" y="3461749"/>
            <a:ext cx="418272" cy="418011"/>
          </a:xfrm>
          <a:prstGeom prst="cube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  <p:sp>
        <p:nvSpPr>
          <p:cNvPr id="34" name="Cube 33"/>
          <p:cNvSpPr/>
          <p:nvPr/>
        </p:nvSpPr>
        <p:spPr>
          <a:xfrm>
            <a:off x="5883467" y="3405143"/>
            <a:ext cx="418272" cy="418011"/>
          </a:xfrm>
          <a:prstGeom prst="cube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  <p:sp>
        <p:nvSpPr>
          <p:cNvPr id="35" name="Cube 34"/>
          <p:cNvSpPr/>
          <p:nvPr/>
        </p:nvSpPr>
        <p:spPr>
          <a:xfrm>
            <a:off x="5883467" y="3099557"/>
            <a:ext cx="418272" cy="418011"/>
          </a:xfrm>
          <a:prstGeom prst="cube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  <p:sp>
        <p:nvSpPr>
          <p:cNvPr id="37" name="Cube 36"/>
          <p:cNvSpPr/>
          <p:nvPr/>
        </p:nvSpPr>
        <p:spPr>
          <a:xfrm>
            <a:off x="6187111" y="3415405"/>
            <a:ext cx="418272" cy="418011"/>
          </a:xfrm>
          <a:prstGeom prst="cube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  <p:sp>
        <p:nvSpPr>
          <p:cNvPr id="55" name="Oval 54"/>
          <p:cNvSpPr/>
          <p:nvPr/>
        </p:nvSpPr>
        <p:spPr>
          <a:xfrm>
            <a:off x="1512327" y="4623275"/>
            <a:ext cx="324000" cy="3240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  <p:sp>
        <p:nvSpPr>
          <p:cNvPr id="56" name="Oval 55"/>
          <p:cNvSpPr/>
          <p:nvPr/>
        </p:nvSpPr>
        <p:spPr>
          <a:xfrm>
            <a:off x="1512327" y="4984244"/>
            <a:ext cx="324000" cy="3240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  <p:sp>
        <p:nvSpPr>
          <p:cNvPr id="57" name="Oval 56"/>
          <p:cNvSpPr/>
          <p:nvPr/>
        </p:nvSpPr>
        <p:spPr>
          <a:xfrm>
            <a:off x="1887723" y="4623275"/>
            <a:ext cx="324000" cy="3240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  <p:sp>
        <p:nvSpPr>
          <p:cNvPr id="58" name="Oval 57"/>
          <p:cNvSpPr/>
          <p:nvPr/>
        </p:nvSpPr>
        <p:spPr>
          <a:xfrm>
            <a:off x="1887723" y="4984244"/>
            <a:ext cx="324000" cy="3240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  <p:sp>
        <p:nvSpPr>
          <p:cNvPr id="59" name="Oval 58"/>
          <p:cNvSpPr/>
          <p:nvPr/>
        </p:nvSpPr>
        <p:spPr>
          <a:xfrm>
            <a:off x="2263119" y="4623275"/>
            <a:ext cx="324000" cy="3240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  <p:sp>
        <p:nvSpPr>
          <p:cNvPr id="60" name="Oval 59"/>
          <p:cNvSpPr/>
          <p:nvPr/>
        </p:nvSpPr>
        <p:spPr>
          <a:xfrm>
            <a:off x="2263119" y="4984244"/>
            <a:ext cx="324000" cy="3240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  <p:grpSp>
        <p:nvGrpSpPr>
          <p:cNvPr id="68" name="Group 67"/>
          <p:cNvGrpSpPr/>
          <p:nvPr/>
        </p:nvGrpSpPr>
        <p:grpSpPr>
          <a:xfrm>
            <a:off x="4196369" y="4618475"/>
            <a:ext cx="2199878" cy="333600"/>
            <a:chOff x="3352193" y="4613675"/>
            <a:chExt cx="2199878" cy="333600"/>
          </a:xfrm>
        </p:grpSpPr>
        <p:sp>
          <p:nvSpPr>
            <p:cNvPr id="61" name="Oval 60"/>
            <p:cNvSpPr/>
            <p:nvPr/>
          </p:nvSpPr>
          <p:spPr>
            <a:xfrm>
              <a:off x="3352193" y="4613675"/>
              <a:ext cx="324000" cy="324000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endParaRPr>
            </a:p>
          </p:txBody>
        </p:sp>
        <p:sp>
          <p:nvSpPr>
            <p:cNvPr id="62" name="Oval 61"/>
            <p:cNvSpPr/>
            <p:nvPr/>
          </p:nvSpPr>
          <p:spPr>
            <a:xfrm>
              <a:off x="4477279" y="4623275"/>
              <a:ext cx="324000" cy="324000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endParaRPr>
            </a:p>
          </p:txBody>
        </p:sp>
        <p:sp>
          <p:nvSpPr>
            <p:cNvPr id="63" name="Oval 62"/>
            <p:cNvSpPr/>
            <p:nvPr/>
          </p:nvSpPr>
          <p:spPr>
            <a:xfrm>
              <a:off x="3727589" y="4613675"/>
              <a:ext cx="324000" cy="324000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endParaRPr>
            </a:p>
          </p:txBody>
        </p:sp>
        <p:sp>
          <p:nvSpPr>
            <p:cNvPr id="64" name="Oval 63"/>
            <p:cNvSpPr/>
            <p:nvPr/>
          </p:nvSpPr>
          <p:spPr>
            <a:xfrm>
              <a:off x="4852675" y="4623275"/>
              <a:ext cx="324000" cy="324000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endParaRPr>
            </a:p>
          </p:txBody>
        </p:sp>
        <p:sp>
          <p:nvSpPr>
            <p:cNvPr id="65" name="Oval 64"/>
            <p:cNvSpPr/>
            <p:nvPr/>
          </p:nvSpPr>
          <p:spPr>
            <a:xfrm>
              <a:off x="4102985" y="4613675"/>
              <a:ext cx="324000" cy="324000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endParaRPr>
            </a:p>
          </p:txBody>
        </p:sp>
        <p:sp>
          <p:nvSpPr>
            <p:cNvPr id="66" name="Oval 65"/>
            <p:cNvSpPr/>
            <p:nvPr/>
          </p:nvSpPr>
          <p:spPr>
            <a:xfrm>
              <a:off x="5228071" y="4623275"/>
              <a:ext cx="324000" cy="324000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endParaRPr>
            </a:p>
          </p:txBody>
        </p:sp>
      </p:grpSp>
      <p:pic>
        <p:nvPicPr>
          <p:cNvPr id="67" name="Picture 6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6200000">
            <a:off x="2856509" y="4795693"/>
            <a:ext cx="1085182" cy="7011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14305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95550" y="334776"/>
            <a:ext cx="7497474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marR="0" lvl="0" indent="-5143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arenR"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Calibri" panose="020F0502020204030204" pitchFamily="34" charset="0"/>
              </a:rPr>
              <a:t>Are the groups equal or not equal?</a:t>
            </a:r>
          </a:p>
          <a:p>
            <a:pPr marL="514350" marR="0" lvl="0" indent="-5143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arenR"/>
              <a:tabLst/>
              <a:defRPr/>
            </a:pP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Calibri" panose="020F0502020204030204" pitchFamily="34" charset="0"/>
            </a:endParaRPr>
          </a:p>
          <a:p>
            <a:pPr marL="514350" marR="0" lvl="0" indent="-5143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arenR"/>
              <a:tabLst/>
              <a:defRPr/>
            </a:pPr>
            <a:endParaRPr kumimoji="0" lang="en-GB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Calibri" panose="020F0502020204030204" pitchFamily="34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Calibri" panose="020F0502020204030204" pitchFamily="34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Calibri" panose="020F0502020204030204" pitchFamily="34" charset="0"/>
              </a:rPr>
              <a:t>2) 	 Are the groups equal or not equal?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Calibri" panose="020F0502020204030204" pitchFamily="34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Calibri" panose="020F0502020204030204" pitchFamily="34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Calibri" panose="020F0502020204030204" pitchFamily="34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Calibri" panose="020F0502020204030204" pitchFamily="34" charset="0"/>
              </a:rPr>
              <a:t>3)   Are the groups equal or not equal?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Calibri" panose="020F0502020204030204" pitchFamily="34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Calibri" panose="020F0502020204030204" pitchFamily="34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36" name="Cube 35"/>
          <p:cNvSpPr/>
          <p:nvPr/>
        </p:nvSpPr>
        <p:spPr>
          <a:xfrm>
            <a:off x="5571958" y="3411353"/>
            <a:ext cx="418272" cy="418011"/>
          </a:xfrm>
          <a:prstGeom prst="cube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5449" y="890912"/>
            <a:ext cx="1318154" cy="122400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5241" y="915597"/>
            <a:ext cx="1335160" cy="1239791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7954" y="898525"/>
            <a:ext cx="1335160" cy="1239791"/>
          </a:xfrm>
          <a:prstGeom prst="rect">
            <a:avLst/>
          </a:prstGeom>
        </p:spPr>
      </p:pic>
      <p:sp>
        <p:nvSpPr>
          <p:cNvPr id="22" name="Cube 21"/>
          <p:cNvSpPr/>
          <p:nvPr/>
        </p:nvSpPr>
        <p:spPr>
          <a:xfrm>
            <a:off x="1551647" y="3441201"/>
            <a:ext cx="418272" cy="418011"/>
          </a:xfrm>
          <a:prstGeom prst="cube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  <p:sp>
        <p:nvSpPr>
          <p:cNvPr id="23" name="Cube 22"/>
          <p:cNvSpPr/>
          <p:nvPr/>
        </p:nvSpPr>
        <p:spPr>
          <a:xfrm>
            <a:off x="1551647" y="3135615"/>
            <a:ext cx="418272" cy="418011"/>
          </a:xfrm>
          <a:prstGeom prst="cube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  <p:sp>
        <p:nvSpPr>
          <p:cNvPr id="24" name="Cube 23"/>
          <p:cNvSpPr/>
          <p:nvPr/>
        </p:nvSpPr>
        <p:spPr>
          <a:xfrm>
            <a:off x="1551647" y="2843139"/>
            <a:ext cx="418272" cy="418011"/>
          </a:xfrm>
          <a:prstGeom prst="cube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  <p:sp>
        <p:nvSpPr>
          <p:cNvPr id="26" name="Cube 25"/>
          <p:cNvSpPr/>
          <p:nvPr/>
        </p:nvSpPr>
        <p:spPr>
          <a:xfrm>
            <a:off x="2630277" y="3454264"/>
            <a:ext cx="418272" cy="418011"/>
          </a:xfrm>
          <a:prstGeom prst="cube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  <p:sp>
        <p:nvSpPr>
          <p:cNvPr id="27" name="Cube 26"/>
          <p:cNvSpPr/>
          <p:nvPr/>
        </p:nvSpPr>
        <p:spPr>
          <a:xfrm>
            <a:off x="2630277" y="3135615"/>
            <a:ext cx="418272" cy="418011"/>
          </a:xfrm>
          <a:prstGeom prst="cube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  <p:sp>
        <p:nvSpPr>
          <p:cNvPr id="28" name="Cube 27"/>
          <p:cNvSpPr/>
          <p:nvPr/>
        </p:nvSpPr>
        <p:spPr>
          <a:xfrm>
            <a:off x="2933921" y="3454240"/>
            <a:ext cx="418272" cy="418011"/>
          </a:xfrm>
          <a:prstGeom prst="cube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  <p:sp>
        <p:nvSpPr>
          <p:cNvPr id="29" name="Cube 28"/>
          <p:cNvSpPr/>
          <p:nvPr/>
        </p:nvSpPr>
        <p:spPr>
          <a:xfrm>
            <a:off x="2933921" y="3135615"/>
            <a:ext cx="418272" cy="418011"/>
          </a:xfrm>
          <a:prstGeom prst="cube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  <p:sp>
        <p:nvSpPr>
          <p:cNvPr id="30" name="Cube 29"/>
          <p:cNvSpPr/>
          <p:nvPr/>
        </p:nvSpPr>
        <p:spPr>
          <a:xfrm>
            <a:off x="4181198" y="3451487"/>
            <a:ext cx="418272" cy="418011"/>
          </a:xfrm>
          <a:prstGeom prst="cube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  <p:sp>
        <p:nvSpPr>
          <p:cNvPr id="31" name="Cube 30"/>
          <p:cNvSpPr/>
          <p:nvPr/>
        </p:nvSpPr>
        <p:spPr>
          <a:xfrm>
            <a:off x="4181198" y="3145901"/>
            <a:ext cx="418272" cy="418011"/>
          </a:xfrm>
          <a:prstGeom prst="cube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  <p:sp>
        <p:nvSpPr>
          <p:cNvPr id="32" name="Cube 31"/>
          <p:cNvSpPr/>
          <p:nvPr/>
        </p:nvSpPr>
        <p:spPr>
          <a:xfrm>
            <a:off x="4181198" y="2853425"/>
            <a:ext cx="418272" cy="418011"/>
          </a:xfrm>
          <a:prstGeom prst="cube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  <p:sp>
        <p:nvSpPr>
          <p:cNvPr id="33" name="Cube 32"/>
          <p:cNvSpPr/>
          <p:nvPr/>
        </p:nvSpPr>
        <p:spPr>
          <a:xfrm>
            <a:off x="4484842" y="3461749"/>
            <a:ext cx="418272" cy="418011"/>
          </a:xfrm>
          <a:prstGeom prst="cube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  <p:sp>
        <p:nvSpPr>
          <p:cNvPr id="34" name="Cube 33"/>
          <p:cNvSpPr/>
          <p:nvPr/>
        </p:nvSpPr>
        <p:spPr>
          <a:xfrm>
            <a:off x="5883467" y="3405143"/>
            <a:ext cx="418272" cy="418011"/>
          </a:xfrm>
          <a:prstGeom prst="cube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  <p:sp>
        <p:nvSpPr>
          <p:cNvPr id="35" name="Cube 34"/>
          <p:cNvSpPr/>
          <p:nvPr/>
        </p:nvSpPr>
        <p:spPr>
          <a:xfrm>
            <a:off x="5883467" y="3099557"/>
            <a:ext cx="418272" cy="418011"/>
          </a:xfrm>
          <a:prstGeom prst="cube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  <p:sp>
        <p:nvSpPr>
          <p:cNvPr id="37" name="Cube 36"/>
          <p:cNvSpPr/>
          <p:nvPr/>
        </p:nvSpPr>
        <p:spPr>
          <a:xfrm>
            <a:off x="6187111" y="3415405"/>
            <a:ext cx="418272" cy="418011"/>
          </a:xfrm>
          <a:prstGeom prst="cube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  <p:sp>
        <p:nvSpPr>
          <p:cNvPr id="55" name="Oval 54"/>
          <p:cNvSpPr/>
          <p:nvPr/>
        </p:nvSpPr>
        <p:spPr>
          <a:xfrm>
            <a:off x="1512327" y="4623275"/>
            <a:ext cx="324000" cy="3240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  <p:sp>
        <p:nvSpPr>
          <p:cNvPr id="56" name="Oval 55"/>
          <p:cNvSpPr/>
          <p:nvPr/>
        </p:nvSpPr>
        <p:spPr>
          <a:xfrm>
            <a:off x="1512327" y="4984244"/>
            <a:ext cx="324000" cy="3240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  <p:sp>
        <p:nvSpPr>
          <p:cNvPr id="57" name="Oval 56"/>
          <p:cNvSpPr/>
          <p:nvPr/>
        </p:nvSpPr>
        <p:spPr>
          <a:xfrm>
            <a:off x="1887723" y="4623275"/>
            <a:ext cx="324000" cy="3240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  <p:sp>
        <p:nvSpPr>
          <p:cNvPr id="58" name="Oval 57"/>
          <p:cNvSpPr/>
          <p:nvPr/>
        </p:nvSpPr>
        <p:spPr>
          <a:xfrm>
            <a:off x="1887723" y="4984244"/>
            <a:ext cx="324000" cy="3240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  <p:sp>
        <p:nvSpPr>
          <p:cNvPr id="59" name="Oval 58"/>
          <p:cNvSpPr/>
          <p:nvPr/>
        </p:nvSpPr>
        <p:spPr>
          <a:xfrm>
            <a:off x="2263119" y="4623275"/>
            <a:ext cx="324000" cy="3240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  <p:sp>
        <p:nvSpPr>
          <p:cNvPr id="60" name="Oval 59"/>
          <p:cNvSpPr/>
          <p:nvPr/>
        </p:nvSpPr>
        <p:spPr>
          <a:xfrm>
            <a:off x="2263119" y="4984244"/>
            <a:ext cx="324000" cy="3240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  <p:grpSp>
        <p:nvGrpSpPr>
          <p:cNvPr id="68" name="Group 67"/>
          <p:cNvGrpSpPr/>
          <p:nvPr/>
        </p:nvGrpSpPr>
        <p:grpSpPr>
          <a:xfrm>
            <a:off x="4196369" y="4618475"/>
            <a:ext cx="2199878" cy="333600"/>
            <a:chOff x="3352193" y="4613675"/>
            <a:chExt cx="2199878" cy="333600"/>
          </a:xfrm>
        </p:grpSpPr>
        <p:sp>
          <p:nvSpPr>
            <p:cNvPr id="61" name="Oval 60"/>
            <p:cNvSpPr/>
            <p:nvPr/>
          </p:nvSpPr>
          <p:spPr>
            <a:xfrm>
              <a:off x="3352193" y="4613675"/>
              <a:ext cx="324000" cy="324000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endParaRPr>
            </a:p>
          </p:txBody>
        </p:sp>
        <p:sp>
          <p:nvSpPr>
            <p:cNvPr id="62" name="Oval 61"/>
            <p:cNvSpPr/>
            <p:nvPr/>
          </p:nvSpPr>
          <p:spPr>
            <a:xfrm>
              <a:off x="4477279" y="4623275"/>
              <a:ext cx="324000" cy="324000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endParaRPr>
            </a:p>
          </p:txBody>
        </p:sp>
        <p:sp>
          <p:nvSpPr>
            <p:cNvPr id="63" name="Oval 62"/>
            <p:cNvSpPr/>
            <p:nvPr/>
          </p:nvSpPr>
          <p:spPr>
            <a:xfrm>
              <a:off x="3727589" y="4613675"/>
              <a:ext cx="324000" cy="324000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endParaRPr>
            </a:p>
          </p:txBody>
        </p:sp>
        <p:sp>
          <p:nvSpPr>
            <p:cNvPr id="64" name="Oval 63"/>
            <p:cNvSpPr/>
            <p:nvPr/>
          </p:nvSpPr>
          <p:spPr>
            <a:xfrm>
              <a:off x="4852675" y="4623275"/>
              <a:ext cx="324000" cy="324000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endParaRPr>
            </a:p>
          </p:txBody>
        </p:sp>
        <p:sp>
          <p:nvSpPr>
            <p:cNvPr id="65" name="Oval 64"/>
            <p:cNvSpPr/>
            <p:nvPr/>
          </p:nvSpPr>
          <p:spPr>
            <a:xfrm>
              <a:off x="4102985" y="4613675"/>
              <a:ext cx="324000" cy="324000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endParaRPr>
            </a:p>
          </p:txBody>
        </p:sp>
        <p:sp>
          <p:nvSpPr>
            <p:cNvPr id="66" name="Oval 65"/>
            <p:cNvSpPr/>
            <p:nvPr/>
          </p:nvSpPr>
          <p:spPr>
            <a:xfrm>
              <a:off x="5228071" y="4623275"/>
              <a:ext cx="324000" cy="324000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endParaRPr>
            </a:p>
          </p:txBody>
        </p:sp>
      </p:grpSp>
      <p:pic>
        <p:nvPicPr>
          <p:cNvPr id="67" name="Picture 6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6200000">
            <a:off x="2856509" y="4795693"/>
            <a:ext cx="1085182" cy="701101"/>
          </a:xfrm>
          <a:prstGeom prst="rect">
            <a:avLst/>
          </a:prstGeom>
        </p:spPr>
      </p:pic>
      <p:sp>
        <p:nvSpPr>
          <p:cNvPr id="69" name="Rectangle 68"/>
          <p:cNvSpPr/>
          <p:nvPr/>
        </p:nvSpPr>
        <p:spPr>
          <a:xfrm>
            <a:off x="5336299" y="1193947"/>
            <a:ext cx="103586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Calibri" panose="020F0502020204030204" pitchFamily="34" charset="0"/>
              </a:rPr>
              <a:t>equal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rgbClr val="5B9BD5">
                  <a:lumMod val="75000"/>
                </a:srgbClr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6396247" y="2622681"/>
            <a:ext cx="168988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Calibri" panose="020F0502020204030204" pitchFamily="34" charset="0"/>
              </a:rPr>
              <a:t>not equal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rgbClr val="5B9BD5">
                  <a:lumMod val="75000"/>
                </a:srgbClr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6679291" y="4518865"/>
            <a:ext cx="114326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Calibri" panose="020F0502020204030204" pitchFamily="34" charset="0"/>
              </a:rPr>
              <a:t> equal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rgbClr val="5B9BD5">
                  <a:lumMod val="75000"/>
                </a:srgbClr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3983987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 tmFilter="0, 0; .2, .5; .8, .5; 1, 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250" autoRev="1" fill="hold"/>
                                        <p:tgtEl>
                                          <p:spTgt spid="2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6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 tmFilter="0, 0; .2, .5; .8, .5; 1, 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" dur="250" autoRev="1" fill="hold"/>
                                        <p:tgtEl>
                                          <p:spTgt spid="2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 tmFilter="0, 0; .2, .5; .8, .5; 1, 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" dur="250" autoRev="1" fill="hold"/>
                                        <p:tgtEl>
                                          <p:spTgt spid="3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4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 tmFilter="0, 0; .2, .5; .8, .5; 1, 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6" dur="250" autoRev="1" fill="hold"/>
                                        <p:tgtEl>
                                          <p:spTgt spid="2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7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 tmFilter="0, 0; .2, .5; .8, .5; 1, 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9" dur="250" autoRev="1" fill="hold"/>
                                        <p:tgtEl>
                                          <p:spTgt spid="2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0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 tmFilter="0, 0; .2, .5; .8, .5; 1, 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2" dur="250" autoRev="1" fill="hold"/>
                                        <p:tgtEl>
                                          <p:spTgt spid="2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3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 tmFilter="0, 0; .2, .5; .8, .5; 1, 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5" dur="250" autoRev="1" fill="hold"/>
                                        <p:tgtEl>
                                          <p:spTgt spid="2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6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 tmFilter="0, 0; .2, .5; .8, .5; 1, 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8" dur="250" autoRev="1" fill="hold"/>
                                        <p:tgtEl>
                                          <p:spTgt spid="3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9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 tmFilter="0, 0; .2, .5; .8, .5; 1, 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1" dur="250" autoRev="1" fill="hold"/>
                                        <p:tgtEl>
                                          <p:spTgt spid="3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2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 tmFilter="0, 0; .2, .5; .8, .5; 1, 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4" dur="250" autoRev="1" fill="hold"/>
                                        <p:tgtEl>
                                          <p:spTgt spid="3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5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 tmFilter="0, 0; .2, .5; .8, .5; 1, 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7" dur="250" autoRev="1" fill="hold"/>
                                        <p:tgtEl>
                                          <p:spTgt spid="3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8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 tmFilter="0, 0; .2, .5; .8, .5; 1, 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0" dur="250" autoRev="1" fill="hold"/>
                                        <p:tgtEl>
                                          <p:spTgt spid="3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1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500" tmFilter="0, 0; .2, .5; .8, .5; 1, 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3" dur="250" autoRev="1" fill="hold"/>
                                        <p:tgtEl>
                                          <p:spTgt spid="3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4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 tmFilter="0, 0; .2, .5; .8, .5; 1, 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6" dur="250" autoRev="1" fill="hold"/>
                                        <p:tgtEl>
                                          <p:spTgt spid="3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 animBg="1"/>
      <p:bldP spid="22" grpId="0" animBg="1"/>
      <p:bldP spid="23" grpId="0" animBg="1"/>
      <p:bldP spid="24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7" grpId="0" animBg="1"/>
      <p:bldP spid="69" grpId="0"/>
      <p:bldP spid="38" grpId="0"/>
      <p:bldP spid="3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954667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2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3912" y="2556334"/>
            <a:ext cx="1427798" cy="1722321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4533" y="2656384"/>
            <a:ext cx="1427798" cy="1722321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862149" y="509452"/>
            <a:ext cx="745505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latin typeface="Comic Sans MS" panose="030F0702030302020204" pitchFamily="66" charset="0"/>
              </a:rPr>
              <a:t>Ron is sharing out the strawberries.</a:t>
            </a:r>
          </a:p>
          <a:p>
            <a:r>
              <a:rPr lang="en-GB" sz="2800" dirty="0">
                <a:latin typeface="Comic Sans MS" panose="030F0702030302020204" pitchFamily="66" charset="0"/>
              </a:rPr>
              <a:t>How many strawberries will each child get?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0430" y="3517545"/>
            <a:ext cx="2014538" cy="77363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2480" y="3505023"/>
            <a:ext cx="2014538" cy="77363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4530" y="3517545"/>
            <a:ext cx="2014538" cy="77363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6219" y="1511250"/>
            <a:ext cx="628650" cy="70033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0233" y="1511250"/>
            <a:ext cx="628650" cy="70033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4247" y="1511250"/>
            <a:ext cx="628650" cy="70033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8261" y="1511250"/>
            <a:ext cx="628650" cy="700338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2275" y="1511250"/>
            <a:ext cx="628650" cy="700338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6289" y="1511250"/>
            <a:ext cx="628650" cy="700338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3226" y="2123352"/>
            <a:ext cx="628650" cy="700338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7240" y="2123352"/>
            <a:ext cx="628650" cy="700338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1254" y="2123352"/>
            <a:ext cx="628650" cy="700338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5268" y="2123352"/>
            <a:ext cx="628650" cy="700338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9282" y="2123352"/>
            <a:ext cx="628650" cy="700338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3296" y="2123352"/>
            <a:ext cx="628650" cy="700338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50392" y="2750229"/>
            <a:ext cx="1442352" cy="1760737"/>
          </a:xfrm>
          <a:prstGeom prst="rect">
            <a:avLst/>
          </a:prstGeom>
        </p:spPr>
      </p:pic>
      <p:sp>
        <p:nvSpPr>
          <p:cNvPr id="28" name="TextBox 27"/>
          <p:cNvSpPr txBox="1"/>
          <p:nvPr/>
        </p:nvSpPr>
        <p:spPr>
          <a:xfrm>
            <a:off x="831451" y="4598651"/>
            <a:ext cx="719763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latin typeface="Comic Sans MS" panose="030F0702030302020204" pitchFamily="66" charset="0"/>
              </a:rPr>
              <a:t>There are ____ strawberries.  </a:t>
            </a:r>
          </a:p>
          <a:p>
            <a:r>
              <a:rPr lang="en-GB" sz="2800" dirty="0">
                <a:latin typeface="Comic Sans MS" panose="030F0702030302020204" pitchFamily="66" charset="0"/>
              </a:rPr>
              <a:t>There are ____ children.</a:t>
            </a:r>
          </a:p>
          <a:p>
            <a:r>
              <a:rPr lang="en-GB" sz="2800" dirty="0">
                <a:latin typeface="Comic Sans MS" panose="030F0702030302020204" pitchFamily="66" charset="0"/>
              </a:rPr>
              <a:t>Each child will get ____ strawberries.</a:t>
            </a:r>
          </a:p>
        </p:txBody>
      </p:sp>
      <p:sp>
        <p:nvSpPr>
          <p:cNvPr id="29" name="Rectangle 28"/>
          <p:cNvSpPr/>
          <p:nvPr/>
        </p:nvSpPr>
        <p:spPr>
          <a:xfrm>
            <a:off x="2878572" y="4516193"/>
            <a:ext cx="61908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3200" dirty="0">
                <a:solidFill>
                  <a:srgbClr val="5B9BD5">
                    <a:lumMod val="75000"/>
                  </a:srgbClr>
                </a:solidFill>
                <a:latin typeface="Comic Sans MS" panose="030F0702030302020204" pitchFamily="66" charset="0"/>
                <a:cs typeface="Calibri" panose="020F0502020204030204" pitchFamily="34" charset="0"/>
              </a:rPr>
              <a:t>12</a:t>
            </a: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srgbClr val="5B9BD5">
                  <a:lumMod val="75000"/>
                </a:srgbClr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2917852" y="4977122"/>
            <a:ext cx="43473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3200" dirty="0">
                <a:solidFill>
                  <a:srgbClr val="5B9BD5">
                    <a:lumMod val="75000"/>
                  </a:srgbClr>
                </a:solidFill>
                <a:latin typeface="Comic Sans MS" panose="030F0702030302020204" pitchFamily="66" charset="0"/>
                <a:cs typeface="Calibri" panose="020F0502020204030204" pitchFamily="34" charset="0"/>
              </a:rPr>
              <a:t>3</a:t>
            </a: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srgbClr val="5B9BD5">
                  <a:lumMod val="75000"/>
                </a:srgbClr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4212901" y="5398871"/>
            <a:ext cx="43473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3200" dirty="0">
                <a:solidFill>
                  <a:srgbClr val="5B9BD5">
                    <a:lumMod val="75000"/>
                  </a:srgbClr>
                </a:solidFill>
                <a:latin typeface="Comic Sans MS" panose="030F0702030302020204" pitchFamily="66" charset="0"/>
                <a:cs typeface="Calibri" panose="020F0502020204030204" pitchFamily="34" charset="0"/>
              </a:rPr>
              <a:t>4</a:t>
            </a: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srgbClr val="5B9BD5">
                  <a:lumMod val="75000"/>
                </a:srgbClr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396279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3.7037E-6 L -0.00851 0.27152 " pathEditMode="relative" rAng="0" ptsTypes="AA">
                                      <p:cBhvr>
                                        <p:cTn id="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34" y="1356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3.7037E-6 L 0.1849 0.27546 " pathEditMode="relative" rAng="0" ptsTypes="AA">
                                      <p:cBhvr>
                                        <p:cTn id="1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236" y="1377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3.7037E-6 L 0.40277 0.28865 " pathEditMode="relative" rAng="0" ptsTypes="AA">
                                      <p:cBhvr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139" y="1442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3.7037E-6 L -0.12118 0.26389 " pathEditMode="relative" rAng="0" ptsTypes="AA">
                                      <p:cBhvr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059" y="131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3.7037E-6 L 0.06302 0.27731 " pathEditMode="relative" rAng="0" ptsTypes="AA">
                                      <p:cBhvr>
                                        <p:cTn id="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42" y="1386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3.7037E-6 L 0.29236 0.28055 " pathEditMode="relative" rAng="0" ptsTypes="AA">
                                      <p:cBhvr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618" y="1402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1.85185E-6 L 0.05295 0.18403 " pathEditMode="relative" rAng="0" ptsTypes="AA">
                                      <p:cBhvr>
                                        <p:cTn id="3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39" y="919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1.85185E-6 L 0.23542 0.18935 " pathEditMode="relative" rAng="0" ptsTypes="AA">
                                      <p:cBhvr>
                                        <p:cTn id="3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771" y="946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1.85185E-6 L 0.46493 0.18935 " pathEditMode="relative" rAng="0" ptsTypes="AA">
                                      <p:cBhvr>
                                        <p:cTn id="3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247" y="946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1.85185E-6 L -0.1368 0.2206 " pathEditMode="relative" rAng="0" ptsTypes="AA">
                                      <p:cBhvr>
                                        <p:cTn id="4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840" y="110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1.85185E-6 L 0.10712 0.18935 " pathEditMode="relative" rAng="0" ptsTypes="AA">
                                      <p:cBhvr>
                                        <p:cTn id="4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347" y="946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1.85185E-6 L 0.17986 0.1912 " pathEditMode="relative" rAng="0" ptsTypes="AA">
                                      <p:cBhvr>
                                        <p:cTn id="5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993" y="956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7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3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9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8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1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7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3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0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9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1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2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21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2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27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3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8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3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44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4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0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5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5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6" fill="hold">
                      <p:stCondLst>
                        <p:cond delay="indefinite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1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2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3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64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5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6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67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8" dur="5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9" dur="25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70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1" dur="500" tmFilter="0, 0; .2, .5; .8, .5; 1, 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2" dur="250" autoRev="1" fill="hold"/>
                                        <p:tgtEl>
                                          <p:spTgt spid="1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3" fill="hold">
                            <p:stCondLst>
                              <p:cond delay="500"/>
                            </p:stCondLst>
                            <p:childTnLst>
                              <p:par>
                                <p:cTn id="174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5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6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77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8" dur="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9" dur="2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80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1" dur="5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2" dur="25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83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4" dur="500" tmFilter="0, 0; .2, .5; .8, .5; 1, 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5" dur="250" autoRev="1" fill="hold"/>
                                        <p:tgtEl>
                                          <p:spTgt spid="1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6" fill="hold">
                            <p:stCondLst>
                              <p:cond delay="1000"/>
                            </p:stCondLst>
                            <p:childTnLst>
                              <p:par>
                                <p:cTn id="187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8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9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90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1" dur="5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2" dur="25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93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4" dur="500" tmFilter="0, 0; .2, .5; .8, .5; 1, 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5" dur="250" autoRev="1" fill="hold"/>
                                        <p:tgtEl>
                                          <p:spTgt spid="1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96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7" dur="5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8" dur="25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29" grpId="0"/>
      <p:bldP spid="30" grpId="0"/>
      <p:bldP spid="3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Picture 3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4340" y="1824772"/>
            <a:ext cx="2014538" cy="773632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3912" y="2556334"/>
            <a:ext cx="1427798" cy="1722321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4533" y="2656384"/>
            <a:ext cx="1427798" cy="1722321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862148" y="509452"/>
            <a:ext cx="739227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latin typeface="Comic Sans MS" panose="030F0702030302020204" pitchFamily="66" charset="0"/>
              </a:rPr>
              <a:t>Ron is sharing out the strawberries.</a:t>
            </a:r>
          </a:p>
          <a:p>
            <a:r>
              <a:rPr lang="en-GB" sz="2800" dirty="0">
                <a:latin typeface="Comic Sans MS" panose="030F0702030302020204" pitchFamily="66" charset="0"/>
              </a:rPr>
              <a:t>How many strawberries will each child get?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0430" y="3517545"/>
            <a:ext cx="2014538" cy="77363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2480" y="3505023"/>
            <a:ext cx="2014538" cy="77363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4530" y="3517545"/>
            <a:ext cx="2014538" cy="77363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6219" y="1511250"/>
            <a:ext cx="628650" cy="70033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0233" y="1511250"/>
            <a:ext cx="628650" cy="70033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4247" y="1511250"/>
            <a:ext cx="628650" cy="70033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8261" y="1511250"/>
            <a:ext cx="628650" cy="700338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2275" y="1511250"/>
            <a:ext cx="628650" cy="700338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6289" y="1511250"/>
            <a:ext cx="628650" cy="700338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3226" y="2123352"/>
            <a:ext cx="628650" cy="700338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7240" y="2123352"/>
            <a:ext cx="628650" cy="700338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1254" y="2123352"/>
            <a:ext cx="628650" cy="700338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5268" y="2123352"/>
            <a:ext cx="628650" cy="700338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9282" y="2123352"/>
            <a:ext cx="628650" cy="700338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3296" y="2123352"/>
            <a:ext cx="628650" cy="700338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50392" y="2750229"/>
            <a:ext cx="1442352" cy="1760737"/>
          </a:xfrm>
          <a:prstGeom prst="rect">
            <a:avLst/>
          </a:prstGeom>
        </p:spPr>
      </p:pic>
      <p:sp>
        <p:nvSpPr>
          <p:cNvPr id="28" name="TextBox 27"/>
          <p:cNvSpPr txBox="1"/>
          <p:nvPr/>
        </p:nvSpPr>
        <p:spPr>
          <a:xfrm>
            <a:off x="831451" y="4598651"/>
            <a:ext cx="719763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latin typeface="Comic Sans MS" panose="030F0702030302020204" pitchFamily="66" charset="0"/>
              </a:rPr>
              <a:t>There are ____ strawberries.  </a:t>
            </a:r>
          </a:p>
          <a:p>
            <a:r>
              <a:rPr lang="en-GB" sz="2800" dirty="0">
                <a:latin typeface="Comic Sans MS" panose="030F0702030302020204" pitchFamily="66" charset="0"/>
              </a:rPr>
              <a:t>There are ____ children.</a:t>
            </a:r>
          </a:p>
          <a:p>
            <a:r>
              <a:rPr lang="en-GB" sz="2800" dirty="0">
                <a:latin typeface="Comic Sans MS" panose="030F0702030302020204" pitchFamily="66" charset="0"/>
              </a:rPr>
              <a:t>Each child will get ____ strawberries.</a:t>
            </a:r>
          </a:p>
        </p:txBody>
      </p:sp>
      <p:sp>
        <p:nvSpPr>
          <p:cNvPr id="29" name="Rectangle 28"/>
          <p:cNvSpPr/>
          <p:nvPr/>
        </p:nvSpPr>
        <p:spPr>
          <a:xfrm>
            <a:off x="2817230" y="4524737"/>
            <a:ext cx="61908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3200" dirty="0">
                <a:solidFill>
                  <a:srgbClr val="5B9BD5">
                    <a:lumMod val="75000"/>
                  </a:srgbClr>
                </a:solidFill>
                <a:latin typeface="Comic Sans MS" panose="030F0702030302020204" pitchFamily="66" charset="0"/>
                <a:cs typeface="Calibri" panose="020F0502020204030204" pitchFamily="34" charset="0"/>
              </a:rPr>
              <a:t>12</a:t>
            </a: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srgbClr val="5B9BD5">
                  <a:lumMod val="75000"/>
                </a:srgbClr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2878572" y="4977122"/>
            <a:ext cx="43473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3200" noProof="0" dirty="0">
                <a:solidFill>
                  <a:srgbClr val="5B9BD5">
                    <a:lumMod val="75000"/>
                  </a:srgbClr>
                </a:solidFill>
                <a:latin typeface="Comic Sans MS" panose="030F0702030302020204" pitchFamily="66" charset="0"/>
                <a:cs typeface="Calibri" panose="020F0502020204030204" pitchFamily="34" charset="0"/>
              </a:rPr>
              <a:t>4</a:t>
            </a: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srgbClr val="5B9BD5">
                  <a:lumMod val="75000"/>
                </a:srgbClr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4228713" y="5398871"/>
            <a:ext cx="43473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3200" noProof="0" dirty="0">
                <a:solidFill>
                  <a:srgbClr val="5B9BD5">
                    <a:lumMod val="75000"/>
                  </a:srgbClr>
                </a:solidFill>
                <a:latin typeface="Comic Sans MS" panose="030F0702030302020204" pitchFamily="66" charset="0"/>
                <a:cs typeface="Calibri" panose="020F0502020204030204" pitchFamily="34" charset="0"/>
              </a:rPr>
              <a:t>3</a:t>
            </a: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srgbClr val="5B9BD5">
                  <a:lumMod val="75000"/>
                </a:srgbClr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  <p:pic>
        <p:nvPicPr>
          <p:cNvPr id="32" name="Picture 3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826622" y="1214489"/>
            <a:ext cx="1427798" cy="1722321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4887111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3.7037E-6 L -0.00851 0.27152 " pathEditMode="relative" rAng="0" ptsTypes="AA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34" y="1356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3.7037E-6 L 0.1849 0.27546 " pathEditMode="relative" rAng="0" ptsTypes="AA">
                                      <p:cBhvr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236" y="1377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3.7037E-6 L 0.40277 0.28865 " pathEditMode="relative" rAng="0" ptsTypes="AA">
                                      <p:cBhvr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139" y="1442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3.7037E-6 L 0.28316 0.03588 " pathEditMode="relative" rAng="0" ptsTypes="AA">
                                      <p:cBhvr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149" y="178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3.7037E-6 L -0.17639 0.27731 " pathEditMode="relative" rAng="0" ptsTypes="AA">
                                      <p:cBhvr>
                                        <p:cTn id="2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819" y="1386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3.7037E-6 L 0.01702 0.27546 " pathEditMode="relative" rAng="0" ptsTypes="AA">
                                      <p:cBhvr>
                                        <p:cTn id="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51" y="1377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1.85185E-6 L 0.52569 0.19213 " pathEditMode="relative" rAng="0" ptsTypes="AA">
                                      <p:cBhvr>
                                        <p:cTn id="3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285" y="96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1.85185E-6 L 0.4059 -0.06389 " pathEditMode="relative" rAng="0" ptsTypes="AA">
                                      <p:cBhvr>
                                        <p:cTn id="4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295" y="-31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1.85185E-6 L -0.04115 0.18611 " pathEditMode="relative" rAng="0" ptsTypes="AA">
                                      <p:cBhvr>
                                        <p:cTn id="4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66" y="93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1.85185E-6 L 0.13803 0.18935 " pathEditMode="relative" rAng="0" ptsTypes="AA">
                                      <p:cBhvr>
                                        <p:cTn id="4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892" y="946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1.85185E-6 L 0.35487 0.18935 " pathEditMode="relative" rAng="0" ptsTypes="AA">
                                      <p:cBhvr>
                                        <p:cTn id="5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743" y="946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1.85185E-6 L 0.24375 -0.05093 " pathEditMode="relative" rAng="0" ptsTypes="AA">
                                      <p:cBhvr>
                                        <p:cTn id="5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188" y="-25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9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0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2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3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5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500"/>
                            </p:stCondLst>
                            <p:childTnLst>
                              <p:par>
                                <p:cTn id="87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8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9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90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2" dur="2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93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4" dur="5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5" dur="25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1000"/>
                            </p:stCondLst>
                            <p:childTnLst>
                              <p:par>
                                <p:cTn id="97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8" dur="5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9" dur="25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00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1" dur="5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2" dur="25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03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4" dur="500" tmFilter="0, 0; .2, .5; .8, .5; 1, 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5" dur="250" autoRev="1" fill="hold"/>
                                        <p:tgtEl>
                                          <p:spTgt spid="1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1500"/>
                            </p:stCondLst>
                            <p:childTnLst>
                              <p:par>
                                <p:cTn id="107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8" dur="500" tmFilter="0, 0; .2, .5; .8, .5; 1, 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9" dur="250" autoRev="1" fill="hold"/>
                                        <p:tgtEl>
                                          <p:spTgt spid="1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10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1" dur="500" tmFilter="0, 0; .2, .5; .8, .5; 1, 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2" dur="250" autoRev="1" fill="hold"/>
                                        <p:tgtEl>
                                          <p:spTgt spid="1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13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4" dur="5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5" dur="25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29" grpId="0"/>
      <p:bldP spid="30" grpId="0"/>
      <p:bldP spid="3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Picture 3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1568" y="1941664"/>
            <a:ext cx="2014538" cy="773632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4340" y="1824772"/>
            <a:ext cx="2014538" cy="773632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3912" y="2556334"/>
            <a:ext cx="1427798" cy="1722321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4533" y="2656384"/>
            <a:ext cx="1427798" cy="172232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7594" y="3348645"/>
            <a:ext cx="2014538" cy="77363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6680" y="3397596"/>
            <a:ext cx="2014538" cy="77363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4530" y="3517545"/>
            <a:ext cx="2014538" cy="77363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4589" y="426985"/>
            <a:ext cx="628650" cy="70033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8603" y="426985"/>
            <a:ext cx="628650" cy="70033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2617" y="426985"/>
            <a:ext cx="628650" cy="70033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6631" y="426985"/>
            <a:ext cx="628650" cy="700338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0645" y="426985"/>
            <a:ext cx="628650" cy="700338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4659" y="426985"/>
            <a:ext cx="628650" cy="700338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1596" y="1039087"/>
            <a:ext cx="628650" cy="700338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5610" y="1039087"/>
            <a:ext cx="628650" cy="700338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9624" y="1039087"/>
            <a:ext cx="628650" cy="700338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3638" y="1039087"/>
            <a:ext cx="628650" cy="700338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7652" y="1039087"/>
            <a:ext cx="628650" cy="700338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1666" y="1039087"/>
            <a:ext cx="628650" cy="700338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27556" y="2581329"/>
            <a:ext cx="1442352" cy="1760737"/>
          </a:xfrm>
          <a:prstGeom prst="rect">
            <a:avLst/>
          </a:prstGeom>
        </p:spPr>
      </p:pic>
      <p:sp>
        <p:nvSpPr>
          <p:cNvPr id="28" name="TextBox 27"/>
          <p:cNvSpPr txBox="1"/>
          <p:nvPr/>
        </p:nvSpPr>
        <p:spPr>
          <a:xfrm>
            <a:off x="713096" y="4335943"/>
            <a:ext cx="7197634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latin typeface="Comic Sans MS" panose="030F0702030302020204" pitchFamily="66" charset="0"/>
              </a:rPr>
              <a:t>There are ____ strawberries.  </a:t>
            </a:r>
          </a:p>
          <a:p>
            <a:r>
              <a:rPr lang="en-GB" sz="2800" dirty="0">
                <a:latin typeface="Comic Sans MS" panose="030F0702030302020204" pitchFamily="66" charset="0"/>
              </a:rPr>
              <a:t>There are ____ children.</a:t>
            </a:r>
          </a:p>
          <a:p>
            <a:r>
              <a:rPr lang="en-GB" sz="2800" dirty="0">
                <a:latin typeface="Comic Sans MS" panose="030F0702030302020204" pitchFamily="66" charset="0"/>
              </a:rPr>
              <a:t>Each child will get ____ strawberries.</a:t>
            </a:r>
          </a:p>
          <a:p>
            <a:r>
              <a:rPr lang="en-GB" sz="2800" dirty="0">
                <a:latin typeface="Comic Sans MS" panose="030F0702030302020204" pitchFamily="66" charset="0"/>
              </a:rPr>
              <a:t>There are ____ strawberries left over.</a:t>
            </a:r>
          </a:p>
        </p:txBody>
      </p:sp>
      <p:sp>
        <p:nvSpPr>
          <p:cNvPr id="29" name="Rectangle 28"/>
          <p:cNvSpPr/>
          <p:nvPr/>
        </p:nvSpPr>
        <p:spPr>
          <a:xfrm>
            <a:off x="2729523" y="4260574"/>
            <a:ext cx="61908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3200" dirty="0">
                <a:solidFill>
                  <a:srgbClr val="5B9BD5">
                    <a:lumMod val="75000"/>
                  </a:srgbClr>
                </a:solidFill>
                <a:latin typeface="Comic Sans MS" panose="030F0702030302020204" pitchFamily="66" charset="0"/>
                <a:cs typeface="Calibri" panose="020F0502020204030204" pitchFamily="34" charset="0"/>
              </a:rPr>
              <a:t>12</a:t>
            </a: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srgbClr val="5B9BD5">
                  <a:lumMod val="75000"/>
                </a:srgbClr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2809177" y="4717676"/>
            <a:ext cx="43473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3200" dirty="0">
                <a:solidFill>
                  <a:srgbClr val="5B9BD5">
                    <a:lumMod val="75000"/>
                  </a:srgbClr>
                </a:solidFill>
                <a:latin typeface="Comic Sans MS" panose="030F0702030302020204" pitchFamily="66" charset="0"/>
                <a:cs typeface="Calibri" panose="020F0502020204030204" pitchFamily="34" charset="0"/>
              </a:rPr>
              <a:t>5</a:t>
            </a: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srgbClr val="5B9BD5">
                  <a:lumMod val="75000"/>
                </a:srgbClr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4100951" y="5146934"/>
            <a:ext cx="43473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3200" dirty="0">
                <a:solidFill>
                  <a:srgbClr val="5B9BD5">
                    <a:lumMod val="75000"/>
                  </a:srgbClr>
                </a:solidFill>
                <a:latin typeface="Comic Sans MS" panose="030F0702030302020204" pitchFamily="66" charset="0"/>
                <a:cs typeface="Calibri" panose="020F0502020204030204" pitchFamily="34" charset="0"/>
              </a:rPr>
              <a:t>2</a:t>
            </a: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srgbClr val="5B9BD5">
                  <a:lumMod val="75000"/>
                </a:srgbClr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  <p:pic>
        <p:nvPicPr>
          <p:cNvPr id="32" name="Picture 3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826622" y="1148786"/>
            <a:ext cx="1427798" cy="1722321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63701" y="1099760"/>
            <a:ext cx="1557955" cy="1711654"/>
          </a:xfrm>
          <a:prstGeom prst="rect">
            <a:avLst/>
          </a:prstGeom>
        </p:spPr>
      </p:pic>
      <p:sp>
        <p:nvSpPr>
          <p:cNvPr id="36" name="Rectangle 35"/>
          <p:cNvSpPr/>
          <p:nvPr/>
        </p:nvSpPr>
        <p:spPr>
          <a:xfrm>
            <a:off x="2759196" y="5567050"/>
            <a:ext cx="43473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3200" dirty="0">
                <a:solidFill>
                  <a:srgbClr val="5B9BD5">
                    <a:lumMod val="75000"/>
                  </a:srgbClr>
                </a:solidFill>
                <a:latin typeface="Comic Sans MS" panose="030F0702030302020204" pitchFamily="66" charset="0"/>
                <a:cs typeface="Calibri" panose="020F0502020204030204" pitchFamily="34" charset="0"/>
              </a:rPr>
              <a:t>2</a:t>
            </a: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srgbClr val="5B9BD5">
                  <a:lumMod val="75000"/>
                </a:srgbClr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8395170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-4.44444E-6 L -0.1585 0.19908 " pathEditMode="relative" rAng="0" ptsTypes="AA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934" y="995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4.44444E-6 L -0.18507 0.40857 " pathEditMode="relative" rAng="0" ptsTypes="AA">
                                      <p:cBhvr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253" y="2041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-4.44444E-6 L 0.00451 0.42963 " pathEditMode="relative" rAng="0" ptsTypes="AA">
                                      <p:cBhvr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6" y="2148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-4.44444E-6 L 0.21181 0.43542 " pathEditMode="relative" rAng="0" ptsTypes="AA">
                                      <p:cBhvr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590" y="2175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-4.44444E-6 L 0.09843 0.18334 " pathEditMode="relative" rAng="0" ptsTypes="AA">
                                      <p:cBhvr>
                                        <p:cTn id="2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913" y="91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-4.44444E-6 L -0.3415 0.19237 " pathEditMode="relative" rAng="0" ptsTypes="AA">
                                      <p:cBhvr>
                                        <p:cTn id="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083" y="96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3.7037E-6 L -0.10173 0.31921 " pathEditMode="relative" rAng="0" ptsTypes="AA">
                                      <p:cBhvr>
                                        <p:cTn id="3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87" y="1594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3.7037E-6 L 0.09775 0.32569 " pathEditMode="relative" rAng="0" ptsTypes="AA">
                                      <p:cBhvr>
                                        <p:cTn id="4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878" y="1627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3.7037E-6 L 0.28767 0.33472 " pathEditMode="relative" rAng="0" ptsTypes="AA">
                                      <p:cBhvr>
                                        <p:cTn id="4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375" y="1673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3.7037E-6 L 0.18715 0.10023 " pathEditMode="relative" rAng="0" ptsTypes="AA">
                                      <p:cBhvr>
                                        <p:cTn id="4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358" y="5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500"/>
                                        <p:tgtEl>
                                          <p:spTgt spid="2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5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3" dur="25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4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5" dur="500" tmFilter="0, 0; .2, .5; .8, .5; 1, 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6" dur="250" autoRev="1" fill="hold"/>
                                        <p:tgtEl>
                                          <p:spTgt spid="1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29" grpId="0"/>
      <p:bldP spid="30" grpId="0"/>
      <p:bldP spid="31" grpId="0"/>
      <p:bldP spid="3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Picture 3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34812" y="4767943"/>
            <a:ext cx="1642892" cy="1150024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1568" y="1941664"/>
            <a:ext cx="2014538" cy="773632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4340" y="1824772"/>
            <a:ext cx="2014538" cy="773632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3912" y="2556334"/>
            <a:ext cx="1427798" cy="1722321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4533" y="2656384"/>
            <a:ext cx="1427798" cy="172232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7594" y="3348645"/>
            <a:ext cx="2014538" cy="77363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6680" y="3397596"/>
            <a:ext cx="2014538" cy="77363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4530" y="3517545"/>
            <a:ext cx="2014538" cy="77363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5583" y="1837984"/>
            <a:ext cx="628650" cy="70033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8929" y="3209350"/>
            <a:ext cx="628650" cy="70033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2617" y="3355090"/>
            <a:ext cx="628650" cy="70033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2373" y="3405504"/>
            <a:ext cx="628650" cy="700338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6585" y="1683183"/>
            <a:ext cx="628650" cy="700338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8695" y="1752072"/>
            <a:ext cx="628650" cy="700338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6519" y="1797393"/>
            <a:ext cx="628650" cy="700338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6918" y="3221446"/>
            <a:ext cx="628650" cy="700338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5039" y="3246406"/>
            <a:ext cx="628650" cy="700338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8309" y="3405504"/>
            <a:ext cx="628650" cy="700338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7652" y="1039087"/>
            <a:ext cx="628650" cy="700338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1666" y="1039087"/>
            <a:ext cx="628650" cy="700338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27556" y="2581329"/>
            <a:ext cx="1442352" cy="1760737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826622" y="1148786"/>
            <a:ext cx="1427798" cy="1722321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63701" y="1099760"/>
            <a:ext cx="1557955" cy="1711654"/>
          </a:xfrm>
          <a:prstGeom prst="rect">
            <a:avLst/>
          </a:prstGeom>
        </p:spPr>
      </p:pic>
      <p:sp>
        <p:nvSpPr>
          <p:cNvPr id="38" name="Rounded Rectangular Callout 37"/>
          <p:cNvSpPr/>
          <p:nvPr/>
        </p:nvSpPr>
        <p:spPr>
          <a:xfrm>
            <a:off x="2602090" y="4677652"/>
            <a:ext cx="4243643" cy="1055608"/>
          </a:xfrm>
          <a:prstGeom prst="wedgeRoundRectCallout">
            <a:avLst>
              <a:gd name="adj1" fmla="val -58461"/>
              <a:gd name="adj2" fmla="val 7214"/>
              <a:gd name="adj3" fmla="val 16667"/>
            </a:avLst>
          </a:prstGeom>
          <a:noFill/>
          <a:ln w="28575">
            <a:solidFill>
              <a:schemeClr val="accent6"/>
            </a:solidFill>
          </a:ln>
        </p:spPr>
        <p:txBody>
          <a:bodyPr wrap="square" anchor="ctr">
            <a:spAutoFit/>
          </a:bodyPr>
          <a:lstStyle/>
          <a:p>
            <a:pPr algn="ctr"/>
            <a:r>
              <a:rPr lang="en-GB" sz="2800" dirty="0">
                <a:latin typeface="Comic Sans MS" panose="030F0702030302020204" pitchFamily="66" charset="0"/>
              </a:rPr>
              <a:t>Did someone mention left over strawberries?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23513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3.7037E-6 L -0.41284 0.62708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642" y="31343"/>
                                    </p:animMotion>
                                  </p:childTnLst>
                                </p:cTn>
                              </p:par>
                              <p:par>
                                <p:cTn id="12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3.7037E-6 L -0.33107 0.63356 " pathEditMode="relative" rAng="0" ptsTypes="AA">
                                      <p:cBhvr>
                                        <p:cTn id="13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563" y="316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9.5|6.2|3.5|3.4|11.3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0.8|8.6|9.8|1.9|3.4|5.6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1|21.3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.6|1.9|8.8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8|6.5|9|4.1|2|2.3|4|2.1|2|6.3|2.9|5.1|3.8|8.6|2.6|2.6|1.9|1.7|10.1|1.6|6.8|15.7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5.3|13|1.2|2.3|0.9|0.8|1.4|0.7|0.9|1.6|0.8|0.7|4.5|2.5|3.2|1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.3|15.6|1|0.9|1|2.2|0.9|0.6|0.8|3.1|1.4|0.7|0.7|5|1|3.4|3.3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2.3|8.4|1.7|1.1|1.4|1|2.3|1.1|1|1|1|11.4|18.5|3.8|4.7|4|1.8|10.7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4|13.5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6.9|23.3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6|2.5|2.3|3.5|7.8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7|0.9|1.9|2.3|9.8|1.3|2.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2|3|3|2.9|22.7|11.2"/>
</p:tagLst>
</file>

<file path=ppt/theme/theme1.xml><?xml version="1.0" encoding="utf-8"?>
<a:theme xmlns:a="http://schemas.openxmlformats.org/drawingml/2006/main" name="Title slid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Get ready titl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Get ready question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Let's learn titl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Let's learn slide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Your tur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Your turn activity lesso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5A40FCBF3F23844B3FC17588D06B9B7" ma:contentTypeVersion="13" ma:contentTypeDescription="Create a new document." ma:contentTypeScope="" ma:versionID="8c520302a49359845622662696b6be9e">
  <xsd:schema xmlns:xsd="http://www.w3.org/2001/XMLSchema" xmlns:xs="http://www.w3.org/2001/XMLSchema" xmlns:p="http://schemas.microsoft.com/office/2006/metadata/properties" xmlns:ns3="4ce793ad-995a-4ce2-8c8d-f257660f1c9a" xmlns:ns4="4852801b-c147-4030-992a-c0712eaa8cbc" targetNamespace="http://schemas.microsoft.com/office/2006/metadata/properties" ma:root="true" ma:fieldsID="29ea5cabdc23efda0f3b8ffbe11cacb1" ns3:_="" ns4:_="">
    <xsd:import namespace="4ce793ad-995a-4ce2-8c8d-f257660f1c9a"/>
    <xsd:import namespace="4852801b-c147-4030-992a-c0712eaa8cbc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  <xsd:element ref="ns4:MediaServiceDateTaken" minOccurs="0"/>
                <xsd:element ref="ns4:MediaServiceAutoKeyPoints" minOccurs="0"/>
                <xsd:element ref="ns4:MediaServiceKeyPoints" minOccurs="0"/>
                <xsd:element ref="ns4:MediaServiceAutoTags" minOccurs="0"/>
                <xsd:element ref="ns4:MediaServiceLocation" minOccurs="0"/>
                <xsd:element ref="ns4:MediaServiceOCR" minOccurs="0"/>
                <xsd:element ref="ns4:MediaServiceGenerationTime" minOccurs="0"/>
                <xsd:element ref="ns4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ce793ad-995a-4ce2-8c8d-f257660f1c9a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Sharing Hint Hash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852801b-c147-4030-992a-c0712eaa8cb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4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5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6" nillable="true" ma:displayName="Tags" ma:internalName="MediaServiceAutoTags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9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0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11727757-3061-47D3-99FD-9493F136DC43}">
  <ds:schemaRefs>
    <ds:schemaRef ds:uri="http://purl.org/dc/dcmitype/"/>
    <ds:schemaRef ds:uri="http://schemas.microsoft.com/office/2006/metadata/properties"/>
    <ds:schemaRef ds:uri="http://www.w3.org/XML/1998/namespace"/>
    <ds:schemaRef ds:uri="4ce793ad-995a-4ce2-8c8d-f257660f1c9a"/>
    <ds:schemaRef ds:uri="http://purl.org/dc/terms/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4852801b-c147-4030-992a-c0712eaa8cbc"/>
    <ds:schemaRef ds:uri="http://purl.org/dc/elements/1.1/"/>
  </ds:schemaRefs>
</ds:datastoreItem>
</file>

<file path=customXml/itemProps2.xml><?xml version="1.0" encoding="utf-8"?>
<ds:datastoreItem xmlns:ds="http://schemas.openxmlformats.org/officeDocument/2006/customXml" ds:itemID="{EFA976BF-BA58-4DED-B6CD-0D8A580477CA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52CD248D-92B9-4EE6-9719-9C95151D229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ce793ad-995a-4ce2-8c8d-f257660f1c9a"/>
    <ds:schemaRef ds:uri="4852801b-c147-4030-992a-c0712eaa8cb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8741</TotalTime>
  <Words>325</Words>
  <Application>Microsoft Office PowerPoint</Application>
  <PresentationFormat>On-screen Show (4:3)</PresentationFormat>
  <Paragraphs>88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7</vt:i4>
      </vt:variant>
      <vt:variant>
        <vt:lpstr>Slide Titles</vt:lpstr>
      </vt:variant>
      <vt:variant>
        <vt:i4>17</vt:i4>
      </vt:variant>
    </vt:vector>
  </HeadingPairs>
  <TitlesOfParts>
    <vt:vector size="29" baseType="lpstr">
      <vt:lpstr>Arial</vt:lpstr>
      <vt:lpstr>Calibri</vt:lpstr>
      <vt:lpstr>Cambria Math</vt:lpstr>
      <vt:lpstr>Comic Sans MS</vt:lpstr>
      <vt:lpstr>KG Primary Penmanship</vt:lpstr>
      <vt:lpstr>Title slide</vt:lpstr>
      <vt:lpstr>Get ready title</vt:lpstr>
      <vt:lpstr>Get ready questions</vt:lpstr>
      <vt:lpstr>Let's learn title</vt:lpstr>
      <vt:lpstr>Let's learn slides</vt:lpstr>
      <vt:lpstr>Your turn</vt:lpstr>
      <vt:lpstr>Your turn activity lesson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Catherine Clarke</dc:creator>
  <cp:lastModifiedBy>Emily Adams (St Cleer Primary Academy)</cp:lastModifiedBy>
  <cp:revision>232</cp:revision>
  <dcterms:created xsi:type="dcterms:W3CDTF">2019-07-05T11:02:13Z</dcterms:created>
  <dcterms:modified xsi:type="dcterms:W3CDTF">2021-01-05T11:50:01Z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0x010100B5A40FCBF3F23844B3FC17588D06B9B7</vt:lpwstr>
  </property>
</Properties>
</file>