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8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>
      <p:cViewPr>
        <p:scale>
          <a:sx n="82" d="100"/>
          <a:sy n="82" d="100"/>
        </p:scale>
        <p:origin x="49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558C-5224-D34F-847E-499F36CE0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32F4F-EC31-5B4D-B82F-97083CFCE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F0698-BAB8-C04D-9524-782F2145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46111-651D-CF41-8898-A4281908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9D5DA-E143-494A-B262-E7342334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8A72-747D-B242-A0D1-03154A31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BEB62-3760-C84D-B114-1A4A863F4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B4C1E-4E70-AA41-954C-82E5D09B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95429-5410-2A46-ACB6-63193165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918D0-BFC8-864C-94D0-D6BF6D9B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2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4E40D-B526-CE49-AF1A-9A2519CB8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0427B-FBB2-4E48-8E45-55186F813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37D34-9BDB-5047-99CA-94FA17C5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6D982-1211-DA47-9A41-F364AC0D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B72A-7DD0-F643-B42A-5AAB9472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1565-EC5D-4C46-AAB0-E0A96520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5B74E-58F0-D944-B77A-CA50D2FFA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144A3-C0C2-674F-B74D-CED7C9A4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5B847-7435-124C-A7A0-867E473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063AA-46F8-2E40-9A01-40A7A69F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7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D15CA-4972-1F4C-AD37-A9F9F760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CF89C-3BA5-3C41-8587-8A36D70FB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25E6C-D97E-C14E-ADB4-4D0A2134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EDC3-C180-B84D-BA39-BAE50C4B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9B33B-FE25-B040-ACA9-DD7A49E0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A7CEE-2BE5-DD4D-B990-0C32FFE6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12DF0-C212-6C43-A281-E511F7AA4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735F7-FD9C-0B42-80FD-36CDEB3BC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9F3B1-ED93-FA4E-A4AD-03EFB6D84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2D94D-BFB3-E043-8B2E-C4375A7E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C6BA2-F42D-0B43-837A-85F7D2F3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C78E-C635-4B4D-970A-ED04AD3E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356C9-9D03-B846-BD60-8620E8E5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6EAFC-1340-F647-86F7-1D8D8E4BB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5D5982-51D8-E848-81D0-7D9F55855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06D37-FC16-C146-83F4-68881D818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C1ED7-7C88-5747-B726-A19F224F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4A73B-7C51-1E4B-8A53-3124CF7D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DF1A8C-B777-8A49-ACFE-22F6FF1D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3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D6E7-1C63-2C44-87E8-4E33C5BC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247B7D-1C6B-994D-A9DB-3736CA29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36460-3C79-FB4E-8CBE-07F25E2E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37651-8350-3041-9038-EFC75492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8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6F626-5EAF-2C44-A9BE-2E79C52C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B1F3C-00C8-1E4E-82A6-EA922805D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384EB-43A7-EB44-9F36-33111E70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8ACFE-2F6D-7140-85F5-B9F3B9F7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D50C-4137-CA45-AA4A-06BEB650A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B5EC1-E384-D045-BCE6-F58B723E3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746EE-CCE7-A940-8CE1-11F6F7BD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ED272-867B-9E4C-86FA-BC3E1164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14260-EB00-F949-90FF-CD0B2B1B4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E905-9541-7644-B61B-78094286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EF8A9-390D-B143-8F6F-CA6E2B67A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5D0B8-06C9-9F4C-8818-82A885D1A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5201D-4895-B64B-B924-625A2B91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08034-B511-DF49-855D-EE50C6BF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CE288-C2EE-CE43-B399-6FC33A7C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BF85C-1403-D148-BA11-61F8D0AEB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DE20E-00B4-5141-B06B-67D21E56D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2650-45DC-F744-8157-0C2363C4E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C799-E822-9244-925C-3FCB9EE8C5A2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EAB5D-2FA9-E64A-AA89-0FA5CC754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FEFAF-A2E6-194C-83B4-EEC6A0DB3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14C2-6CE2-284D-AB70-E034B4151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YouTube%20%20%20%20%20%20%20%20-%20DJ%20Colletta%20-%20Trance%20for%20Kids%20Vol.%201%20-%20Twinkle%20Twinkle%20Little%20Star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5B19-3974-DE4E-BEBF-CC7120223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Music</a:t>
            </a:r>
            <a:br>
              <a:rPr lang="en-US" dirty="0"/>
            </a:br>
            <a:r>
              <a:rPr lang="en-US" sz="4000" dirty="0"/>
              <a:t>We are learning to record a simple tune.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F032F-CEB8-2B40-8241-BB92647BC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understand how musicians record music.</a:t>
            </a:r>
          </a:p>
          <a:p>
            <a:r>
              <a:rPr lang="en-US" dirty="0"/>
              <a:t>I can create a simple tune with crotchets and quavers.</a:t>
            </a:r>
          </a:p>
          <a:p>
            <a:r>
              <a:rPr lang="en-US" dirty="0"/>
              <a:t>I can begin to understand what a ‘staff’ is.</a:t>
            </a:r>
          </a:p>
        </p:txBody>
      </p:sp>
    </p:spTree>
    <p:extLst>
      <p:ext uri="{BB962C8B-B14F-4D97-AF65-F5344CB8AC3E}">
        <p14:creationId xmlns:p14="http://schemas.microsoft.com/office/powerpoint/2010/main" val="214297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47FB-54FF-3442-97A2-F7EC9997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54" y="349169"/>
            <a:ext cx="7127929" cy="6159661"/>
          </a:xfrm>
        </p:spPr>
        <p:txBody>
          <a:bodyPr>
            <a:noAutofit/>
          </a:bodyPr>
          <a:lstStyle/>
          <a:p>
            <a:r>
              <a:rPr lang="en-US" sz="3600" dirty="0"/>
              <a:t>Your Task: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Make a simple piece of music using 8 notes or more. You can do this with circles or have a go at drawing crotchets and quavers. Remember to put the beats higher for a higher pitch and lower for a lower pitch.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Challenge - add lyrics to your tune.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7AA4A5-00CC-0A48-8A09-04DD791A178A}"/>
              </a:ext>
            </a:extLst>
          </p:cNvPr>
          <p:cNvGrpSpPr/>
          <p:nvPr/>
        </p:nvGrpSpPr>
        <p:grpSpPr>
          <a:xfrm>
            <a:off x="7788055" y="1899853"/>
            <a:ext cx="3866672" cy="1757601"/>
            <a:chOff x="1914196" y="1962182"/>
            <a:chExt cx="8400679" cy="381854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32237E5-4528-9C41-B0B2-F92F7C471555}"/>
                </a:ext>
              </a:extLst>
            </p:cNvPr>
            <p:cNvSpPr/>
            <p:nvPr/>
          </p:nvSpPr>
          <p:spPr>
            <a:xfrm>
              <a:off x="191419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02D360F-39CD-6F43-BC2D-552FAEF0A4A8}"/>
                </a:ext>
              </a:extLst>
            </p:cNvPr>
            <p:cNvSpPr/>
            <p:nvPr/>
          </p:nvSpPr>
          <p:spPr>
            <a:xfrm>
              <a:off x="2200290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377929-4E1E-E14A-BD94-95F3F1533420}"/>
                </a:ext>
              </a:extLst>
            </p:cNvPr>
            <p:cNvSpPr/>
            <p:nvPr/>
          </p:nvSpPr>
          <p:spPr>
            <a:xfrm>
              <a:off x="296419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600D241-E738-6A47-A8EE-C853B2DB2DEA}"/>
                </a:ext>
              </a:extLst>
            </p:cNvPr>
            <p:cNvSpPr/>
            <p:nvPr/>
          </p:nvSpPr>
          <p:spPr>
            <a:xfrm>
              <a:off x="401418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A55323E-5719-1048-85CD-AFBED6914644}"/>
                </a:ext>
              </a:extLst>
            </p:cNvPr>
            <p:cNvSpPr/>
            <p:nvPr/>
          </p:nvSpPr>
          <p:spPr>
            <a:xfrm>
              <a:off x="506418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3250C74-C002-9B4E-BE7C-3F35C2C441F6}"/>
                </a:ext>
              </a:extLst>
            </p:cNvPr>
            <p:cNvSpPr/>
            <p:nvPr/>
          </p:nvSpPr>
          <p:spPr>
            <a:xfrm>
              <a:off x="4255297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9F7E900-D6F3-B54A-A57B-57C713B5D085}"/>
                </a:ext>
              </a:extLst>
            </p:cNvPr>
            <p:cNvSpPr/>
            <p:nvPr/>
          </p:nvSpPr>
          <p:spPr>
            <a:xfrm>
              <a:off x="611417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630AABE-806D-434C-841E-067C5A7A78FC}"/>
                </a:ext>
              </a:extLst>
            </p:cNvPr>
            <p:cNvSpPr/>
            <p:nvPr/>
          </p:nvSpPr>
          <p:spPr>
            <a:xfrm>
              <a:off x="5350275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83EFB65-9E1C-CD46-A62B-132D3998B7CD}"/>
                </a:ext>
              </a:extLst>
            </p:cNvPr>
            <p:cNvSpPr/>
            <p:nvPr/>
          </p:nvSpPr>
          <p:spPr>
            <a:xfrm>
              <a:off x="716417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58D824F-BD65-AC4A-8C9F-22583E4188A9}"/>
                </a:ext>
              </a:extLst>
            </p:cNvPr>
            <p:cNvSpPr/>
            <p:nvPr/>
          </p:nvSpPr>
          <p:spPr>
            <a:xfrm>
              <a:off x="821416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0967BEB-2731-494E-ADB3-3791E06FE84F}"/>
                </a:ext>
              </a:extLst>
            </p:cNvPr>
            <p:cNvSpPr/>
            <p:nvPr/>
          </p:nvSpPr>
          <p:spPr>
            <a:xfrm>
              <a:off x="7453837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7FA7C7-525A-5647-A014-018FDB1E4D25}"/>
                </a:ext>
              </a:extLst>
            </p:cNvPr>
            <p:cNvSpPr/>
            <p:nvPr/>
          </p:nvSpPr>
          <p:spPr>
            <a:xfrm>
              <a:off x="9264880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7942F85-BB51-6443-93AB-513586E323CF}"/>
                </a:ext>
              </a:extLst>
            </p:cNvPr>
            <p:cNvSpPr/>
            <p:nvPr/>
          </p:nvSpPr>
          <p:spPr>
            <a:xfrm>
              <a:off x="191419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3BF841E-5363-A541-86D8-85963CA95619}"/>
                </a:ext>
              </a:extLst>
            </p:cNvPr>
            <p:cNvSpPr/>
            <p:nvPr/>
          </p:nvSpPr>
          <p:spPr>
            <a:xfrm>
              <a:off x="296419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987348C-55C2-0B4B-8D11-D090A2251AA0}"/>
                </a:ext>
              </a:extLst>
            </p:cNvPr>
            <p:cNvSpPr/>
            <p:nvPr/>
          </p:nvSpPr>
          <p:spPr>
            <a:xfrm>
              <a:off x="401418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DBC5E12-7B2B-8148-B490-0EAD5FF7EC0C}"/>
                </a:ext>
              </a:extLst>
            </p:cNvPr>
            <p:cNvSpPr/>
            <p:nvPr/>
          </p:nvSpPr>
          <p:spPr>
            <a:xfrm>
              <a:off x="506418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AE255AE-D4D1-1F4C-910E-2D0639D0E5C8}"/>
                </a:ext>
              </a:extLst>
            </p:cNvPr>
            <p:cNvSpPr/>
            <p:nvPr/>
          </p:nvSpPr>
          <p:spPr>
            <a:xfrm>
              <a:off x="6436560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CBC18FB-254F-D244-9858-4734CEF53343}"/>
                </a:ext>
              </a:extLst>
            </p:cNvPr>
            <p:cNvSpPr/>
            <p:nvPr/>
          </p:nvSpPr>
          <p:spPr>
            <a:xfrm>
              <a:off x="611417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6F86CC6-D981-BD42-A444-5B26EDE9BCD3}"/>
                </a:ext>
              </a:extLst>
            </p:cNvPr>
            <p:cNvSpPr/>
            <p:nvPr/>
          </p:nvSpPr>
          <p:spPr>
            <a:xfrm>
              <a:off x="716417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64EE270-C310-3F45-B485-289E3CE1D416}"/>
                </a:ext>
              </a:extLst>
            </p:cNvPr>
            <p:cNvSpPr/>
            <p:nvPr/>
          </p:nvSpPr>
          <p:spPr>
            <a:xfrm>
              <a:off x="821416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A0E0F1-9309-2148-B36A-4DE227C68E20}"/>
                </a:ext>
              </a:extLst>
            </p:cNvPr>
            <p:cNvSpPr/>
            <p:nvPr/>
          </p:nvSpPr>
          <p:spPr>
            <a:xfrm>
              <a:off x="9264880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6CDB44A-220A-3546-A6ED-A1A014B0FEF3}"/>
                </a:ext>
              </a:extLst>
            </p:cNvPr>
            <p:cNvSpPr/>
            <p:nvPr/>
          </p:nvSpPr>
          <p:spPr>
            <a:xfrm>
              <a:off x="9513903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9D23343-F3B2-4E47-99B7-C5095FDCFEB5}"/>
                </a:ext>
              </a:extLst>
            </p:cNvPr>
            <p:cNvSpPr/>
            <p:nvPr/>
          </p:nvSpPr>
          <p:spPr>
            <a:xfrm>
              <a:off x="3224371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EC44BFB-B9CC-2147-A318-40950AA9258D}"/>
                </a:ext>
              </a:extLst>
            </p:cNvPr>
            <p:cNvSpPr/>
            <p:nvPr/>
          </p:nvSpPr>
          <p:spPr>
            <a:xfrm>
              <a:off x="191419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D6E1155-D943-DA4C-A999-2B4C724022EF}"/>
                </a:ext>
              </a:extLst>
            </p:cNvPr>
            <p:cNvSpPr/>
            <p:nvPr/>
          </p:nvSpPr>
          <p:spPr>
            <a:xfrm>
              <a:off x="2200290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D938C1A-83E2-6247-BD7F-5710BD40EC58}"/>
                </a:ext>
              </a:extLst>
            </p:cNvPr>
            <p:cNvSpPr/>
            <p:nvPr/>
          </p:nvSpPr>
          <p:spPr>
            <a:xfrm>
              <a:off x="296419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160B9CB-93CC-B248-B536-30F5D9203CF1}"/>
                </a:ext>
              </a:extLst>
            </p:cNvPr>
            <p:cNvSpPr/>
            <p:nvPr/>
          </p:nvSpPr>
          <p:spPr>
            <a:xfrm>
              <a:off x="401418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ED82249-7868-3E4B-9CFD-7D19C713D53B}"/>
                </a:ext>
              </a:extLst>
            </p:cNvPr>
            <p:cNvSpPr/>
            <p:nvPr/>
          </p:nvSpPr>
          <p:spPr>
            <a:xfrm>
              <a:off x="506418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E27AD94-19B4-3142-A40D-E9E2687EFC75}"/>
                </a:ext>
              </a:extLst>
            </p:cNvPr>
            <p:cNvSpPr/>
            <p:nvPr/>
          </p:nvSpPr>
          <p:spPr>
            <a:xfrm>
              <a:off x="611417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68A1CE2-5FA6-814E-AE0D-670B51CD5677}"/>
                </a:ext>
              </a:extLst>
            </p:cNvPr>
            <p:cNvSpPr/>
            <p:nvPr/>
          </p:nvSpPr>
          <p:spPr>
            <a:xfrm>
              <a:off x="3224371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E94F64B-EDEA-9644-B270-3DB37C26EC81}"/>
                </a:ext>
              </a:extLst>
            </p:cNvPr>
            <p:cNvSpPr/>
            <p:nvPr/>
          </p:nvSpPr>
          <p:spPr>
            <a:xfrm>
              <a:off x="716417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308735C-B6CF-F84B-9333-6CF7D4101328}"/>
                </a:ext>
              </a:extLst>
            </p:cNvPr>
            <p:cNvSpPr/>
            <p:nvPr/>
          </p:nvSpPr>
          <p:spPr>
            <a:xfrm>
              <a:off x="821416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1005E7A-8C12-1849-9725-BC6A91A83D27}"/>
                </a:ext>
              </a:extLst>
            </p:cNvPr>
            <p:cNvSpPr/>
            <p:nvPr/>
          </p:nvSpPr>
          <p:spPr>
            <a:xfrm>
              <a:off x="5350275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09E38D8-2AA2-B143-B2C9-D33F14FBA5AD}"/>
                </a:ext>
              </a:extLst>
            </p:cNvPr>
            <p:cNvSpPr/>
            <p:nvPr/>
          </p:nvSpPr>
          <p:spPr>
            <a:xfrm>
              <a:off x="9264880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61AEB9F-9527-7D43-B31A-85E68D18DBC9}"/>
                </a:ext>
              </a:extLst>
            </p:cNvPr>
            <p:cNvSpPr/>
            <p:nvPr/>
          </p:nvSpPr>
          <p:spPr>
            <a:xfrm>
              <a:off x="191419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172BB11-2A24-9A43-814A-2E3344A74005}"/>
                </a:ext>
              </a:extLst>
            </p:cNvPr>
            <p:cNvSpPr/>
            <p:nvPr/>
          </p:nvSpPr>
          <p:spPr>
            <a:xfrm>
              <a:off x="296419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054EBC5-2DE1-A441-BC9F-8E7399257992}"/>
                </a:ext>
              </a:extLst>
            </p:cNvPr>
            <p:cNvSpPr/>
            <p:nvPr/>
          </p:nvSpPr>
          <p:spPr>
            <a:xfrm>
              <a:off x="401418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5BAA0D5-F441-BF40-B5B0-9B6E2C44658C}"/>
                </a:ext>
              </a:extLst>
            </p:cNvPr>
            <p:cNvSpPr/>
            <p:nvPr/>
          </p:nvSpPr>
          <p:spPr>
            <a:xfrm>
              <a:off x="506418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A0AD686-C472-CE4A-BF7A-1EE8822BB4B9}"/>
                </a:ext>
              </a:extLst>
            </p:cNvPr>
            <p:cNvSpPr/>
            <p:nvPr/>
          </p:nvSpPr>
          <p:spPr>
            <a:xfrm>
              <a:off x="611417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75908D0-8EA9-AD4C-BE08-13AEB4D0AA6F}"/>
                </a:ext>
              </a:extLst>
            </p:cNvPr>
            <p:cNvSpPr/>
            <p:nvPr/>
          </p:nvSpPr>
          <p:spPr>
            <a:xfrm>
              <a:off x="7508174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DCD8131-72D4-3241-980F-AB23A41FB198}"/>
                </a:ext>
              </a:extLst>
            </p:cNvPr>
            <p:cNvSpPr/>
            <p:nvPr/>
          </p:nvSpPr>
          <p:spPr>
            <a:xfrm>
              <a:off x="716417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25DF95D-78A3-6E49-B7A4-C52D1829EA65}"/>
                </a:ext>
              </a:extLst>
            </p:cNvPr>
            <p:cNvSpPr/>
            <p:nvPr/>
          </p:nvSpPr>
          <p:spPr>
            <a:xfrm>
              <a:off x="821416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26C439A-9140-B041-A753-3E55605DEC3B}"/>
                </a:ext>
              </a:extLst>
            </p:cNvPr>
            <p:cNvSpPr/>
            <p:nvPr/>
          </p:nvSpPr>
          <p:spPr>
            <a:xfrm>
              <a:off x="9264880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77CCF1C-F4F5-FE40-94E5-6A60D4840C63}"/>
                </a:ext>
              </a:extLst>
            </p:cNvPr>
            <p:cNvSpPr/>
            <p:nvPr/>
          </p:nvSpPr>
          <p:spPr>
            <a:xfrm>
              <a:off x="9513903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5264A85-671B-5548-AFA0-02F9C3A5F900}"/>
                </a:ext>
              </a:extLst>
            </p:cNvPr>
            <p:cNvSpPr/>
            <p:nvPr/>
          </p:nvSpPr>
          <p:spPr>
            <a:xfrm>
              <a:off x="4255297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4FDA4FD-977E-B34E-8FED-3C896D734214}"/>
                </a:ext>
              </a:extLst>
            </p:cNvPr>
            <p:cNvSpPr/>
            <p:nvPr/>
          </p:nvSpPr>
          <p:spPr>
            <a:xfrm>
              <a:off x="6436560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0600876-8210-6641-B380-AE9433A0F67C}"/>
                </a:ext>
              </a:extLst>
            </p:cNvPr>
            <p:cNvSpPr/>
            <p:nvPr/>
          </p:nvSpPr>
          <p:spPr>
            <a:xfrm>
              <a:off x="9513903" y="404972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9765E27-0EE6-A04D-A9B1-6624E4361449}"/>
                </a:ext>
              </a:extLst>
            </p:cNvPr>
            <p:cNvSpPr/>
            <p:nvPr/>
          </p:nvSpPr>
          <p:spPr>
            <a:xfrm>
              <a:off x="8500259" y="4054383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2492817-B408-7543-A5AC-9B30735EED20}"/>
                </a:ext>
              </a:extLst>
            </p:cNvPr>
            <p:cNvSpPr/>
            <p:nvPr/>
          </p:nvSpPr>
          <p:spPr>
            <a:xfrm>
              <a:off x="9566004" y="2222296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recorder songs hot cross buns notes | hot cross buns recorder sheet music |  Sheet music, Recorder songs, Recorder sheet music">
            <a:extLst>
              <a:ext uri="{FF2B5EF4-FFF2-40B4-BE49-F238E27FC236}">
                <a16:creationId xmlns:a16="http://schemas.microsoft.com/office/drawing/2014/main" id="{E6075668-AE9D-7049-BC9E-32CF46F6E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183" y="4057354"/>
            <a:ext cx="4184544" cy="214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17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50C4-F2F9-2D4F-9A81-51A670DA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C7903-A950-744A-BAF9-5520B2948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Sing along to the song and clap the syllables. </a:t>
            </a:r>
          </a:p>
          <a:p>
            <a:endParaRPr lang="en-US" dirty="0"/>
          </a:p>
          <a:p>
            <a:pPr>
              <a:defRPr/>
            </a:pPr>
            <a:r>
              <a:rPr lang="en-GB" b="1" dirty="0"/>
              <a:t>Twink-le  twink-le  	</a:t>
            </a:r>
            <a:r>
              <a:rPr lang="en-GB" b="1" dirty="0" err="1"/>
              <a:t>litt</a:t>
            </a:r>
            <a:r>
              <a:rPr lang="en-GB" b="1" dirty="0"/>
              <a:t>-le   star</a:t>
            </a:r>
          </a:p>
          <a:p>
            <a:pPr>
              <a:defRPr/>
            </a:pPr>
            <a:endParaRPr lang="en-GB" b="1" dirty="0"/>
          </a:p>
          <a:p>
            <a:pPr>
              <a:defRPr/>
            </a:pPr>
            <a:r>
              <a:rPr lang="en-GB" b="1" dirty="0"/>
              <a:t>How  I   </a:t>
            </a:r>
            <a:r>
              <a:rPr lang="en-GB" b="1" dirty="0" err="1"/>
              <a:t>wond</a:t>
            </a:r>
            <a:r>
              <a:rPr lang="en-GB" b="1" dirty="0"/>
              <a:t>-er   what	  you  are.</a:t>
            </a:r>
          </a:p>
          <a:p>
            <a:pPr>
              <a:defRPr/>
            </a:pPr>
            <a:endParaRPr lang="en-GB" b="1" dirty="0"/>
          </a:p>
          <a:p>
            <a:pPr>
              <a:defRPr/>
            </a:pPr>
            <a:r>
              <a:rPr lang="en-GB" b="1" dirty="0"/>
              <a:t>Up  a-</a:t>
            </a:r>
            <a:r>
              <a:rPr lang="en-GB" b="1" dirty="0" err="1"/>
              <a:t>bove</a:t>
            </a:r>
            <a:r>
              <a:rPr lang="en-GB" b="1" dirty="0"/>
              <a:t>  the  world  so  high,</a:t>
            </a:r>
          </a:p>
          <a:p>
            <a:pPr>
              <a:defRPr/>
            </a:pPr>
            <a:endParaRPr lang="en-GB" b="1" dirty="0"/>
          </a:p>
          <a:p>
            <a:pPr>
              <a:defRPr/>
            </a:pPr>
            <a:r>
              <a:rPr lang="en-GB" b="1" dirty="0"/>
              <a:t>Like  a  </a:t>
            </a:r>
            <a:r>
              <a:rPr lang="en-GB" b="1" dirty="0" err="1"/>
              <a:t>dia-mond</a:t>
            </a:r>
            <a:r>
              <a:rPr lang="en-GB" b="1" dirty="0"/>
              <a:t>  in  the  sky.	</a:t>
            </a:r>
          </a:p>
          <a:p>
            <a:pPr>
              <a:buNone/>
              <a:defRPr/>
            </a:pPr>
            <a:endParaRPr lang="en-GB" dirty="0"/>
          </a:p>
          <a:p>
            <a:pPr>
              <a:buNone/>
              <a:defRPr/>
            </a:pPr>
            <a:r>
              <a:rPr lang="en-GB" dirty="0"/>
              <a:t>(</a:t>
            </a:r>
            <a:r>
              <a:rPr lang="en-GB" i="1" dirty="0"/>
              <a:t>repeat first two lines)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4" descr="http://school.discoveryeducation.com/clipart/images/2-stars.gif">
            <a:hlinkClick r:id="rId2" action="ppaction://hlinkfile"/>
            <a:extLst>
              <a:ext uri="{FF2B5EF4-FFF2-40B4-BE49-F238E27FC236}">
                <a16:creationId xmlns:a16="http://schemas.microsoft.com/office/drawing/2014/main" id="{02E3B989-C54D-C14E-8684-6E1E58FFB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7799" y="4014788"/>
            <a:ext cx="4511582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53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What is a Pulse?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747838"/>
            <a:ext cx="7313613" cy="2530752"/>
          </a:xfrm>
        </p:spPr>
        <p:txBody>
          <a:bodyPr/>
          <a:lstStyle/>
          <a:p>
            <a:r>
              <a:rPr lang="en-US" dirty="0"/>
              <a:t>A pulse is like a steady heartbeat and is heard on every beat of the music.</a:t>
            </a:r>
          </a:p>
          <a:p>
            <a:r>
              <a:rPr lang="en-US" dirty="0"/>
              <a:t>This is an example of a pulse…</a:t>
            </a:r>
          </a:p>
          <a:p>
            <a:r>
              <a:rPr lang="en-US" dirty="0"/>
              <a:t>Can you clap it?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2307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438401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2302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88396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52297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538391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02292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88386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52287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638381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02282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688376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452277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738371" y="4304466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What is a Rhythm?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Rhythms fit inside a pulse.</a:t>
            </a:r>
          </a:p>
          <a:p>
            <a:r>
              <a:rPr lang="en-US" dirty="0"/>
              <a:t>Try clapping the rhythm below…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2306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2301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88395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52296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02291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588385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52286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638380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02281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52276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738370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02990" y="4046401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9752013" y="4304466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put the pulse and rhythm together?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3F0E42-8CB1-AD49-B1BD-711B4CDCC2A1}"/>
              </a:ext>
            </a:extLst>
          </p:cNvPr>
          <p:cNvGrpSpPr/>
          <p:nvPr/>
        </p:nvGrpSpPr>
        <p:grpSpPr>
          <a:xfrm>
            <a:off x="1895660" y="2474365"/>
            <a:ext cx="8400679" cy="1909270"/>
            <a:chOff x="2152306" y="1492625"/>
            <a:chExt cx="8400679" cy="1909270"/>
          </a:xfrm>
        </p:grpSpPr>
        <p:sp>
          <p:nvSpPr>
            <p:cNvPr id="4" name="Rectangle 3"/>
            <p:cNvSpPr/>
            <p:nvPr/>
          </p:nvSpPr>
          <p:spPr>
            <a:xfrm>
              <a:off x="2152306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438400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2301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52296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02291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493407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52286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588385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02281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52276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8738370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502990" y="14926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52306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2301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52296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302291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674670" y="2705325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52286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746284" y="2705325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02281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452276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502990" y="2447260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9752013" y="2705325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462481" y="2705325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3C97AF8-6997-8643-9C50-D215F5320892}"/>
                </a:ext>
              </a:extLst>
            </p:cNvPr>
            <p:cNvSpPr/>
            <p:nvPr/>
          </p:nvSpPr>
          <p:spPr>
            <a:xfrm>
              <a:off x="3487053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98177BC-5BF3-734A-AB18-731A6BB38E69}"/>
                </a:ext>
              </a:extLst>
            </p:cNvPr>
            <p:cNvSpPr/>
            <p:nvPr/>
          </p:nvSpPr>
          <p:spPr>
            <a:xfrm>
              <a:off x="6600543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4FE3C5F-E534-4A44-AB2E-E2BE01ECC0C4}"/>
                </a:ext>
              </a:extLst>
            </p:cNvPr>
            <p:cNvSpPr/>
            <p:nvPr/>
          </p:nvSpPr>
          <p:spPr>
            <a:xfrm>
              <a:off x="7695521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46917E2-ECBE-064C-A4C2-C123E256168A}"/>
                </a:ext>
              </a:extLst>
            </p:cNvPr>
            <p:cNvSpPr/>
            <p:nvPr/>
          </p:nvSpPr>
          <p:spPr>
            <a:xfrm>
              <a:off x="9788365" y="1750690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1F9E292-EEEE-6D41-A42E-2DAFD2E565F6}"/>
                </a:ext>
              </a:extLst>
            </p:cNvPr>
            <p:cNvSpPr/>
            <p:nvPr/>
          </p:nvSpPr>
          <p:spPr>
            <a:xfrm>
              <a:off x="2401329" y="2705325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A4B4957-C7A9-DB43-90EA-A08D5F7CDD50}"/>
              </a:ext>
            </a:extLst>
          </p:cNvPr>
          <p:cNvSpPr txBox="1"/>
          <p:nvPr/>
        </p:nvSpPr>
        <p:spPr>
          <a:xfrm>
            <a:off x="1470454" y="5004486"/>
            <a:ext cx="9786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Think of different ways you could make this pulse and rhythm. Perhaps you could clap the pulse and tap with your feet for the rhythm. </a:t>
            </a:r>
          </a:p>
        </p:txBody>
      </p:sp>
    </p:spTree>
    <p:extLst>
      <p:ext uri="{BB962C8B-B14F-4D97-AF65-F5344CB8AC3E}">
        <p14:creationId xmlns:p14="http://schemas.microsoft.com/office/powerpoint/2010/main" val="428597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try a rhythm with half beats in…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5660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81754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45655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95650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45645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36761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5640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331739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45635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95630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481724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246344" y="2474365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95660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45655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95650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045645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5640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385307" y="3687065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45635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195630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246344" y="3429000"/>
            <a:ext cx="1049995" cy="954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495367" y="3687065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05835" y="3687065"/>
            <a:ext cx="470661" cy="46438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3C97AF8-6997-8643-9C50-D215F5320892}"/>
              </a:ext>
            </a:extLst>
          </p:cNvPr>
          <p:cNvSpPr/>
          <p:nvPr/>
        </p:nvSpPr>
        <p:spPr>
          <a:xfrm>
            <a:off x="3230407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98177BC-5BF3-734A-AB18-731A6BB38E69}"/>
              </a:ext>
            </a:extLst>
          </p:cNvPr>
          <p:cNvSpPr/>
          <p:nvPr/>
        </p:nvSpPr>
        <p:spPr>
          <a:xfrm>
            <a:off x="6343897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4FE3C5F-E534-4A44-AB2E-E2BE01ECC0C4}"/>
              </a:ext>
            </a:extLst>
          </p:cNvPr>
          <p:cNvSpPr/>
          <p:nvPr/>
        </p:nvSpPr>
        <p:spPr>
          <a:xfrm>
            <a:off x="7438875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6917E2-ECBE-064C-A4C2-C123E256168A}"/>
              </a:ext>
            </a:extLst>
          </p:cNvPr>
          <p:cNvSpPr/>
          <p:nvPr/>
        </p:nvSpPr>
        <p:spPr>
          <a:xfrm>
            <a:off x="9531719" y="2732430"/>
            <a:ext cx="470661" cy="46438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1F9E292-EEEE-6D41-A42E-2DAFD2E565F6}"/>
              </a:ext>
            </a:extLst>
          </p:cNvPr>
          <p:cNvSpPr/>
          <p:nvPr/>
        </p:nvSpPr>
        <p:spPr>
          <a:xfrm>
            <a:off x="1964649" y="374294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4B4957-C7A9-DB43-90EA-A08D5F7CDD50}"/>
              </a:ext>
            </a:extLst>
          </p:cNvPr>
          <p:cNvSpPr txBox="1"/>
          <p:nvPr/>
        </p:nvSpPr>
        <p:spPr>
          <a:xfrm>
            <a:off x="1470454" y="5004486"/>
            <a:ext cx="97865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Think of different ways you could make this pulse and rhythm. Perhaps you could clap the pulse and tap with your feet for the rhythm.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Two dots in one box make up one beat. This means that they are twice as quick.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9E8314D-D187-6841-B2CA-C189A653005B}"/>
              </a:ext>
            </a:extLst>
          </p:cNvPr>
          <p:cNvSpPr/>
          <p:nvPr/>
        </p:nvSpPr>
        <p:spPr>
          <a:xfrm>
            <a:off x="2453280" y="374294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DCFE35C-9206-1540-BDCA-EBEDF22AF38F}"/>
              </a:ext>
            </a:extLst>
          </p:cNvPr>
          <p:cNvSpPr/>
          <p:nvPr/>
        </p:nvSpPr>
        <p:spPr>
          <a:xfrm>
            <a:off x="5129752" y="373393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E405216-FCC8-3C40-BFAA-30CD795E7B09}"/>
              </a:ext>
            </a:extLst>
          </p:cNvPr>
          <p:cNvSpPr/>
          <p:nvPr/>
        </p:nvSpPr>
        <p:spPr>
          <a:xfrm>
            <a:off x="5603265" y="372492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1601507-5136-8A4B-AFF0-1EF9929D10E7}"/>
              </a:ext>
            </a:extLst>
          </p:cNvPr>
          <p:cNvSpPr/>
          <p:nvPr/>
        </p:nvSpPr>
        <p:spPr>
          <a:xfrm>
            <a:off x="8291545" y="373393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A113632-D2B3-6149-868D-823F0551DFAA}"/>
              </a:ext>
            </a:extLst>
          </p:cNvPr>
          <p:cNvSpPr/>
          <p:nvPr/>
        </p:nvSpPr>
        <p:spPr>
          <a:xfrm>
            <a:off x="8772003" y="3733934"/>
            <a:ext cx="367693" cy="362786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47FB-54FF-3442-97A2-F7EC9997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could you do this rhythm?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FDD095-D966-844A-9AFD-572822D4748F}"/>
              </a:ext>
            </a:extLst>
          </p:cNvPr>
          <p:cNvGrpSpPr/>
          <p:nvPr/>
        </p:nvGrpSpPr>
        <p:grpSpPr>
          <a:xfrm>
            <a:off x="1914196" y="1962182"/>
            <a:ext cx="8400679" cy="3818540"/>
            <a:chOff x="1914196" y="1962182"/>
            <a:chExt cx="8400679" cy="38185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D65443A-5889-434F-9323-21820411725D}"/>
                </a:ext>
              </a:extLst>
            </p:cNvPr>
            <p:cNvSpPr/>
            <p:nvPr/>
          </p:nvSpPr>
          <p:spPr>
            <a:xfrm>
              <a:off x="191419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32FF602-D415-AE46-95FB-446BB2841341}"/>
                </a:ext>
              </a:extLst>
            </p:cNvPr>
            <p:cNvSpPr/>
            <p:nvPr/>
          </p:nvSpPr>
          <p:spPr>
            <a:xfrm>
              <a:off x="2200290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D1B587-5C05-804B-8025-F4DE60559DA6}"/>
                </a:ext>
              </a:extLst>
            </p:cNvPr>
            <p:cNvSpPr/>
            <p:nvPr/>
          </p:nvSpPr>
          <p:spPr>
            <a:xfrm>
              <a:off x="296419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37B44C-CDD2-8048-86C2-B3071642063F}"/>
                </a:ext>
              </a:extLst>
            </p:cNvPr>
            <p:cNvSpPr/>
            <p:nvPr/>
          </p:nvSpPr>
          <p:spPr>
            <a:xfrm>
              <a:off x="401418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369845-0C4E-DE4E-AEA3-9318296B7702}"/>
                </a:ext>
              </a:extLst>
            </p:cNvPr>
            <p:cNvSpPr/>
            <p:nvPr/>
          </p:nvSpPr>
          <p:spPr>
            <a:xfrm>
              <a:off x="506418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6C20C80-B3D2-6D45-BAEA-79AF43C3BEFC}"/>
                </a:ext>
              </a:extLst>
            </p:cNvPr>
            <p:cNvSpPr/>
            <p:nvPr/>
          </p:nvSpPr>
          <p:spPr>
            <a:xfrm>
              <a:off x="4255297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C8113C-1858-9A41-BDA8-9E1737E29DFF}"/>
                </a:ext>
              </a:extLst>
            </p:cNvPr>
            <p:cNvSpPr/>
            <p:nvPr/>
          </p:nvSpPr>
          <p:spPr>
            <a:xfrm>
              <a:off x="611417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DB4EDCA-85D1-6548-BCBF-C82B073FC1CB}"/>
                </a:ext>
              </a:extLst>
            </p:cNvPr>
            <p:cNvSpPr/>
            <p:nvPr/>
          </p:nvSpPr>
          <p:spPr>
            <a:xfrm>
              <a:off x="5350275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62C39D-11D1-F74E-B0FB-DEB02B464299}"/>
                </a:ext>
              </a:extLst>
            </p:cNvPr>
            <p:cNvSpPr/>
            <p:nvPr/>
          </p:nvSpPr>
          <p:spPr>
            <a:xfrm>
              <a:off x="7164171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1385E0-EA83-FF41-BA29-3E2A912BD4FD}"/>
                </a:ext>
              </a:extLst>
            </p:cNvPr>
            <p:cNvSpPr/>
            <p:nvPr/>
          </p:nvSpPr>
          <p:spPr>
            <a:xfrm>
              <a:off x="8214166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8370002-0641-3C40-8C1B-0EC6FE1224AC}"/>
                </a:ext>
              </a:extLst>
            </p:cNvPr>
            <p:cNvSpPr/>
            <p:nvPr/>
          </p:nvSpPr>
          <p:spPr>
            <a:xfrm>
              <a:off x="7453837" y="2220247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AAE3A7-FFC1-094B-8166-0219546E785C}"/>
                </a:ext>
              </a:extLst>
            </p:cNvPr>
            <p:cNvSpPr/>
            <p:nvPr/>
          </p:nvSpPr>
          <p:spPr>
            <a:xfrm>
              <a:off x="9264880" y="196218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8961E96-EB8E-394B-BCCE-907B620401DB}"/>
                </a:ext>
              </a:extLst>
            </p:cNvPr>
            <p:cNvSpPr/>
            <p:nvPr/>
          </p:nvSpPr>
          <p:spPr>
            <a:xfrm>
              <a:off x="191419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8F7A726-495A-034D-A4EE-0B3399B859D5}"/>
                </a:ext>
              </a:extLst>
            </p:cNvPr>
            <p:cNvSpPr/>
            <p:nvPr/>
          </p:nvSpPr>
          <p:spPr>
            <a:xfrm>
              <a:off x="296419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22308E-E6E8-2441-8F43-21C29FD3E428}"/>
                </a:ext>
              </a:extLst>
            </p:cNvPr>
            <p:cNvSpPr/>
            <p:nvPr/>
          </p:nvSpPr>
          <p:spPr>
            <a:xfrm>
              <a:off x="401418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398CFA8-28F9-3F47-9281-A0EB237D855D}"/>
                </a:ext>
              </a:extLst>
            </p:cNvPr>
            <p:cNvSpPr/>
            <p:nvPr/>
          </p:nvSpPr>
          <p:spPr>
            <a:xfrm>
              <a:off x="506418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5512FA9-77B9-0A40-99EE-DE81BA7FB297}"/>
                </a:ext>
              </a:extLst>
            </p:cNvPr>
            <p:cNvSpPr/>
            <p:nvPr/>
          </p:nvSpPr>
          <p:spPr>
            <a:xfrm>
              <a:off x="6436560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2EDDE6F-1536-F741-927E-4948CFD0D287}"/>
                </a:ext>
              </a:extLst>
            </p:cNvPr>
            <p:cNvSpPr/>
            <p:nvPr/>
          </p:nvSpPr>
          <p:spPr>
            <a:xfrm>
              <a:off x="611417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45885C3-EDF3-B043-819B-40C0C8E966C5}"/>
                </a:ext>
              </a:extLst>
            </p:cNvPr>
            <p:cNvSpPr/>
            <p:nvPr/>
          </p:nvSpPr>
          <p:spPr>
            <a:xfrm>
              <a:off x="7164171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4E5DFE8-C4B7-A742-BCB3-345D5AB2ABC2}"/>
                </a:ext>
              </a:extLst>
            </p:cNvPr>
            <p:cNvSpPr/>
            <p:nvPr/>
          </p:nvSpPr>
          <p:spPr>
            <a:xfrm>
              <a:off x="8214166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83E6EA7-CA7B-434F-9056-B41596BB44D3}"/>
                </a:ext>
              </a:extLst>
            </p:cNvPr>
            <p:cNvSpPr/>
            <p:nvPr/>
          </p:nvSpPr>
          <p:spPr>
            <a:xfrm>
              <a:off x="9264880" y="291681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91D6C74-BECA-024A-872C-ED0E6556FC67}"/>
                </a:ext>
              </a:extLst>
            </p:cNvPr>
            <p:cNvSpPr/>
            <p:nvPr/>
          </p:nvSpPr>
          <p:spPr>
            <a:xfrm>
              <a:off x="9513903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2C83E76-CFB5-BA4A-9BE4-3497C0238B99}"/>
                </a:ext>
              </a:extLst>
            </p:cNvPr>
            <p:cNvSpPr/>
            <p:nvPr/>
          </p:nvSpPr>
          <p:spPr>
            <a:xfrm>
              <a:off x="3224371" y="3174882"/>
              <a:ext cx="470661" cy="4643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878048-1390-3E47-AE51-B418AB027071}"/>
                </a:ext>
              </a:extLst>
            </p:cNvPr>
            <p:cNvSpPr/>
            <p:nvPr/>
          </p:nvSpPr>
          <p:spPr>
            <a:xfrm>
              <a:off x="191419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7D3516D-C21F-9A49-9DC8-520001F719AF}"/>
                </a:ext>
              </a:extLst>
            </p:cNvPr>
            <p:cNvSpPr/>
            <p:nvPr/>
          </p:nvSpPr>
          <p:spPr>
            <a:xfrm>
              <a:off x="2200290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BE89C0-D524-A243-ACF1-632ADBAE3414}"/>
                </a:ext>
              </a:extLst>
            </p:cNvPr>
            <p:cNvSpPr/>
            <p:nvPr/>
          </p:nvSpPr>
          <p:spPr>
            <a:xfrm>
              <a:off x="296419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EEC974B-0A19-D843-9516-1E61412D2A96}"/>
                </a:ext>
              </a:extLst>
            </p:cNvPr>
            <p:cNvSpPr/>
            <p:nvPr/>
          </p:nvSpPr>
          <p:spPr>
            <a:xfrm>
              <a:off x="401418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0870196-9A54-344D-932D-7394A956FADA}"/>
                </a:ext>
              </a:extLst>
            </p:cNvPr>
            <p:cNvSpPr/>
            <p:nvPr/>
          </p:nvSpPr>
          <p:spPr>
            <a:xfrm>
              <a:off x="506418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1D282B-E85F-AD4B-9D2E-219C995D91EF}"/>
                </a:ext>
              </a:extLst>
            </p:cNvPr>
            <p:cNvSpPr/>
            <p:nvPr/>
          </p:nvSpPr>
          <p:spPr>
            <a:xfrm>
              <a:off x="611417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846FEA1-8037-5A46-BBC7-4F93E6343D85}"/>
                </a:ext>
              </a:extLst>
            </p:cNvPr>
            <p:cNvSpPr/>
            <p:nvPr/>
          </p:nvSpPr>
          <p:spPr>
            <a:xfrm>
              <a:off x="3224371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EAACF1-4B90-D343-B651-C16042A15509}"/>
                </a:ext>
              </a:extLst>
            </p:cNvPr>
            <p:cNvSpPr/>
            <p:nvPr/>
          </p:nvSpPr>
          <p:spPr>
            <a:xfrm>
              <a:off x="7164171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7A1871D-7F8F-4E42-8C12-BE7B3BD12FE3}"/>
                </a:ext>
              </a:extLst>
            </p:cNvPr>
            <p:cNvSpPr/>
            <p:nvPr/>
          </p:nvSpPr>
          <p:spPr>
            <a:xfrm>
              <a:off x="8214166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151EBAA-EE15-B940-8C75-99DE79CF5642}"/>
                </a:ext>
              </a:extLst>
            </p:cNvPr>
            <p:cNvSpPr/>
            <p:nvPr/>
          </p:nvSpPr>
          <p:spPr>
            <a:xfrm>
              <a:off x="5350275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C596591-1827-E642-9816-B6799E6BBFC9}"/>
                </a:ext>
              </a:extLst>
            </p:cNvPr>
            <p:cNvSpPr/>
            <p:nvPr/>
          </p:nvSpPr>
          <p:spPr>
            <a:xfrm>
              <a:off x="9264880" y="3871452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177CB5-3C6C-D543-8988-36EE676BFE5F}"/>
                </a:ext>
              </a:extLst>
            </p:cNvPr>
            <p:cNvSpPr/>
            <p:nvPr/>
          </p:nvSpPr>
          <p:spPr>
            <a:xfrm>
              <a:off x="191419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1CCE375-06F4-A54E-AD64-FC04170B488B}"/>
                </a:ext>
              </a:extLst>
            </p:cNvPr>
            <p:cNvSpPr/>
            <p:nvPr/>
          </p:nvSpPr>
          <p:spPr>
            <a:xfrm>
              <a:off x="296419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B64E677-C465-9E40-AC59-93B37956049C}"/>
                </a:ext>
              </a:extLst>
            </p:cNvPr>
            <p:cNvSpPr/>
            <p:nvPr/>
          </p:nvSpPr>
          <p:spPr>
            <a:xfrm>
              <a:off x="401418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806842D-918A-4F4A-BE02-5164DCDC8F34}"/>
                </a:ext>
              </a:extLst>
            </p:cNvPr>
            <p:cNvSpPr/>
            <p:nvPr/>
          </p:nvSpPr>
          <p:spPr>
            <a:xfrm>
              <a:off x="506418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752D4CE-34EC-AD4B-9AE5-7D70F542DE19}"/>
                </a:ext>
              </a:extLst>
            </p:cNvPr>
            <p:cNvSpPr/>
            <p:nvPr/>
          </p:nvSpPr>
          <p:spPr>
            <a:xfrm>
              <a:off x="611417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295B6C2-C9F8-E34D-96A9-E9A572B12700}"/>
                </a:ext>
              </a:extLst>
            </p:cNvPr>
            <p:cNvSpPr/>
            <p:nvPr/>
          </p:nvSpPr>
          <p:spPr>
            <a:xfrm>
              <a:off x="7508174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BB9A0B4-FA24-1648-B15D-29C5B0CB207C}"/>
                </a:ext>
              </a:extLst>
            </p:cNvPr>
            <p:cNvSpPr/>
            <p:nvPr/>
          </p:nvSpPr>
          <p:spPr>
            <a:xfrm>
              <a:off x="7164171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AB3F74E-57D7-AE47-A221-84076B785DA9}"/>
                </a:ext>
              </a:extLst>
            </p:cNvPr>
            <p:cNvSpPr/>
            <p:nvPr/>
          </p:nvSpPr>
          <p:spPr>
            <a:xfrm>
              <a:off x="8214166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C00F192-B730-A640-A299-67BB39999AF6}"/>
                </a:ext>
              </a:extLst>
            </p:cNvPr>
            <p:cNvSpPr/>
            <p:nvPr/>
          </p:nvSpPr>
          <p:spPr>
            <a:xfrm>
              <a:off x="9264880" y="4826087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8E59BB2-26A0-7340-AA39-32F602BC0DDC}"/>
                </a:ext>
              </a:extLst>
            </p:cNvPr>
            <p:cNvSpPr/>
            <p:nvPr/>
          </p:nvSpPr>
          <p:spPr>
            <a:xfrm>
              <a:off x="9513903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3DCC742-411A-B04E-BC36-2FAC970AD1BB}"/>
                </a:ext>
              </a:extLst>
            </p:cNvPr>
            <p:cNvSpPr/>
            <p:nvPr/>
          </p:nvSpPr>
          <p:spPr>
            <a:xfrm>
              <a:off x="4255297" y="5084152"/>
              <a:ext cx="470661" cy="46438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05EE6F-2BCC-D542-B642-BE6CFFF61C4B}"/>
                </a:ext>
              </a:extLst>
            </p:cNvPr>
            <p:cNvSpPr/>
            <p:nvPr/>
          </p:nvSpPr>
          <p:spPr>
            <a:xfrm>
              <a:off x="6436560" y="412951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76BA034-75E5-6A42-99BA-CA068DC62DBC}"/>
                </a:ext>
              </a:extLst>
            </p:cNvPr>
            <p:cNvSpPr/>
            <p:nvPr/>
          </p:nvSpPr>
          <p:spPr>
            <a:xfrm>
              <a:off x="9513903" y="4049727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5FA6BC4-74E8-3649-AD4A-1B647C635E84}"/>
                </a:ext>
              </a:extLst>
            </p:cNvPr>
            <p:cNvSpPr/>
            <p:nvPr/>
          </p:nvSpPr>
          <p:spPr>
            <a:xfrm>
              <a:off x="8500259" y="4054383"/>
              <a:ext cx="470661" cy="4643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8174602-A5B5-C442-9C7A-C4F3C2ECC301}"/>
                </a:ext>
              </a:extLst>
            </p:cNvPr>
            <p:cNvSpPr/>
            <p:nvPr/>
          </p:nvSpPr>
          <p:spPr>
            <a:xfrm>
              <a:off x="9566004" y="2222296"/>
              <a:ext cx="470661" cy="46438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455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47FB-54FF-3442-97A2-F7EC9997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Musical Notations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34A566-B70B-C944-A194-84949C4A9850}"/>
              </a:ext>
            </a:extLst>
          </p:cNvPr>
          <p:cNvGrpSpPr/>
          <p:nvPr/>
        </p:nvGrpSpPr>
        <p:grpSpPr>
          <a:xfrm>
            <a:off x="954239" y="1594688"/>
            <a:ext cx="3662362" cy="3375025"/>
            <a:chOff x="750888" y="1525588"/>
            <a:chExt cx="3662362" cy="3375025"/>
          </a:xfrm>
        </p:grpSpPr>
        <p:sp>
          <p:nvSpPr>
            <p:cNvPr id="57" name="Content Placeholder 21">
              <a:extLst>
                <a:ext uri="{FF2B5EF4-FFF2-40B4-BE49-F238E27FC236}">
                  <a16:creationId xmlns:a16="http://schemas.microsoft.com/office/drawing/2014/main" id="{0AB4E3C1-19FE-4343-964E-F6E9CB055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888" y="1525588"/>
              <a:ext cx="3662362" cy="3375025"/>
            </a:xfrm>
            <a:prstGeom prst="roundRect">
              <a:avLst>
                <a:gd name="adj" fmla="val 2690"/>
              </a:avLst>
            </a:prstGeom>
            <a:solidFill>
              <a:srgbClr val="92D050"/>
            </a:solidFill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Font typeface="Arial" panose="020B0604020202020204" pitchFamily="34" charset="0"/>
                <a:buNone/>
              </a:pPr>
              <a:br>
                <a:rPr lang="en-GB" altLang="en-US">
                  <a:solidFill>
                    <a:schemeClr val="tx1"/>
                  </a:solidFill>
                </a:rPr>
              </a:br>
              <a:r>
                <a:rPr lang="en-GB" altLang="en-US">
                  <a:solidFill>
                    <a:schemeClr val="tx1"/>
                  </a:solidFill>
                </a:rPr>
                <a:t>Crotchet</a:t>
              </a:r>
            </a:p>
          </p:txBody>
        </p:sp>
        <p:pic>
          <p:nvPicPr>
            <p:cNvPr id="58" name="Picture 1">
              <a:extLst>
                <a:ext uri="{FF2B5EF4-FFF2-40B4-BE49-F238E27FC236}">
                  <a16:creationId xmlns:a16="http://schemas.microsoft.com/office/drawing/2014/main" id="{8B37E180-94EA-1443-ADE2-C7E2A4B80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663" y="2360613"/>
              <a:ext cx="574675" cy="213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36FB4F8-D75B-DE4B-90F2-4CD27FA5B567}"/>
              </a:ext>
            </a:extLst>
          </p:cNvPr>
          <p:cNvGrpSpPr/>
          <p:nvPr/>
        </p:nvGrpSpPr>
        <p:grpSpPr>
          <a:xfrm>
            <a:off x="6442805" y="1594688"/>
            <a:ext cx="3662362" cy="3375025"/>
            <a:chOff x="5034907" y="1498687"/>
            <a:chExt cx="3662362" cy="3375025"/>
          </a:xfrm>
        </p:grpSpPr>
        <p:sp>
          <p:nvSpPr>
            <p:cNvPr id="59" name="Content Placeholder 21">
              <a:extLst>
                <a:ext uri="{FF2B5EF4-FFF2-40B4-BE49-F238E27FC236}">
                  <a16:creationId xmlns:a16="http://schemas.microsoft.com/office/drawing/2014/main" id="{4B6A646C-384E-E64E-936A-29E6DABFC1A4}"/>
                </a:ext>
              </a:extLst>
            </p:cNvPr>
            <p:cNvSpPr txBox="1">
              <a:spLocks/>
            </p:cNvSpPr>
            <p:nvPr/>
          </p:nvSpPr>
          <p:spPr>
            <a:xfrm>
              <a:off x="5034907" y="1498687"/>
              <a:ext cx="3662362" cy="3375025"/>
            </a:xfrm>
            <a:prstGeom prst="roundRect">
              <a:avLst>
                <a:gd name="adj" fmla="val 2691"/>
              </a:avLst>
            </a:prstGeom>
            <a:solidFill>
              <a:srgbClr val="CE87F7"/>
            </a:solidFill>
            <a:ln w="25400">
              <a:solidFill>
                <a:srgbClr val="7030A0"/>
              </a:solidFill>
            </a:ln>
          </p:spPr>
          <p:txBody>
            <a:bodyPr lIns="0" tIns="0" rIns="0" bIns="0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800" kern="1200" baseline="0">
                  <a:solidFill>
                    <a:srgbClr val="1C1C1C"/>
                  </a:solidFill>
                  <a:latin typeface="Sassoon Infant Rg" panose="02000503030000020003" pitchFamily="50" charset="0"/>
                  <a:ea typeface="Sassoon Infant Rg" panose="02000503030000020003" pitchFamily="50" charset="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rgbClr val="1C1C1C"/>
                  </a:solidFill>
                  <a:latin typeface="Sassoon Infant Rg" panose="02000503030000020003" pitchFamily="50" charset="0"/>
                  <a:ea typeface="Sassoon Infant Rg" panose="02000503030000020003" pitchFamily="50" charset="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rgbClr val="1C1C1C"/>
                  </a:solidFill>
                  <a:latin typeface="Sassoon Infant Rg" panose="02000503030000020003" pitchFamily="50" charset="0"/>
                  <a:ea typeface="Sassoon Infant Rg" panose="02000503030000020003" pitchFamily="50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rgbClr val="1C1C1C"/>
                  </a:solidFill>
                  <a:latin typeface="Sassoon Infant Rg" panose="02000503030000020003" pitchFamily="50" charset="0"/>
                  <a:ea typeface="Sassoon Infant Rg" panose="02000503030000020003" pitchFamily="50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rgbClr val="1C1C1C"/>
                  </a:solidFill>
                  <a:latin typeface="Sassoon Infant Rg" panose="02000503030000020003" pitchFamily="50" charset="0"/>
                  <a:ea typeface="Sassoon Infant Rg" panose="02000503030000020003" pitchFamily="50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100000"/>
                </a:lnSpc>
                <a:spcAft>
                  <a:spcPts val="0"/>
                </a:spcAft>
                <a:defRPr/>
              </a:pPr>
              <a:br>
                <a:rPr lang="en-GB" dirty="0">
                  <a:solidFill>
                    <a:schemeClr val="tx1"/>
                  </a:solidFill>
                </a:rPr>
              </a:br>
              <a:r>
                <a:rPr lang="en-GB" dirty="0">
                  <a:solidFill>
                    <a:schemeClr val="tx1"/>
                  </a:solidFill>
                </a:rPr>
                <a:t>Quaver</a:t>
              </a:r>
            </a:p>
          </p:txBody>
        </p:sp>
        <p:pic>
          <p:nvPicPr>
            <p:cNvPr id="60" name="Picture 1">
              <a:extLst>
                <a:ext uri="{FF2B5EF4-FFF2-40B4-BE49-F238E27FC236}">
                  <a16:creationId xmlns:a16="http://schemas.microsoft.com/office/drawing/2014/main" id="{DA05650F-7B90-8A42-9375-68FE1EDBC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1519" y="2251162"/>
              <a:ext cx="1989138" cy="234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C5BE542-EB1A-9C42-BD16-5A7E42BB0F11}"/>
              </a:ext>
            </a:extLst>
          </p:cNvPr>
          <p:cNvSpPr txBox="1"/>
          <p:nvPr/>
        </p:nvSpPr>
        <p:spPr>
          <a:xfrm>
            <a:off x="954239" y="5313405"/>
            <a:ext cx="3778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 crotchet is worth 1 beat:</a:t>
            </a:r>
          </a:p>
          <a:p>
            <a:endParaRPr lang="en-US" dirty="0"/>
          </a:p>
          <a:p>
            <a:r>
              <a:rPr lang="en-US" dirty="0"/>
              <a:t>	           </a:t>
            </a:r>
            <a:r>
              <a:rPr lang="en-US" sz="5400" dirty="0"/>
              <a:t>=</a:t>
            </a:r>
            <a:endParaRPr lang="en-US" dirty="0"/>
          </a:p>
        </p:txBody>
      </p:sp>
      <p:pic>
        <p:nvPicPr>
          <p:cNvPr id="61" name="Picture 60" descr="notes_-_crotchet-qogxpr.jpg">
            <a:extLst>
              <a:ext uri="{FF2B5EF4-FFF2-40B4-BE49-F238E27FC236}">
                <a16:creationId xmlns:a16="http://schemas.microsoft.com/office/drawing/2014/main" id="{BBC11204-BAE6-B24C-B426-32D7B2D307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7984" y="5723902"/>
            <a:ext cx="342900" cy="74930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6177F379-12DC-7341-BC3A-0D247B6B1B10}"/>
              </a:ext>
            </a:extLst>
          </p:cNvPr>
          <p:cNvGrpSpPr/>
          <p:nvPr/>
        </p:nvGrpSpPr>
        <p:grpSpPr>
          <a:xfrm>
            <a:off x="1090362" y="5716527"/>
            <a:ext cx="1049995" cy="954635"/>
            <a:chOff x="979151" y="2158025"/>
            <a:chExt cx="1049995" cy="95463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FF0D92B-DCFA-9347-8CAA-D75ABD2AD247}"/>
                </a:ext>
              </a:extLst>
            </p:cNvPr>
            <p:cNvSpPr/>
            <p:nvPr/>
          </p:nvSpPr>
          <p:spPr>
            <a:xfrm>
              <a:off x="979151" y="2158025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F219FB0-B45D-9A47-987A-1B51460CF5B8}"/>
                </a:ext>
              </a:extLst>
            </p:cNvPr>
            <p:cNvSpPr/>
            <p:nvPr/>
          </p:nvSpPr>
          <p:spPr>
            <a:xfrm>
              <a:off x="1265245" y="2416090"/>
              <a:ext cx="470661" cy="46438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ECA8392-00DA-384A-80F6-2510EBDC83FF}"/>
              </a:ext>
            </a:extLst>
          </p:cNvPr>
          <p:cNvGrpSpPr/>
          <p:nvPr/>
        </p:nvGrpSpPr>
        <p:grpSpPr>
          <a:xfrm>
            <a:off x="6446175" y="5716526"/>
            <a:ext cx="1049995" cy="954635"/>
            <a:chOff x="921546" y="4564899"/>
            <a:chExt cx="1049995" cy="954635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6C0D452-2A20-BD49-A293-06F05CBCD3AD}"/>
                </a:ext>
              </a:extLst>
            </p:cNvPr>
            <p:cNvSpPr/>
            <p:nvPr/>
          </p:nvSpPr>
          <p:spPr>
            <a:xfrm>
              <a:off x="921546" y="4564899"/>
              <a:ext cx="1049995" cy="9546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5D9CBD5-7A22-AC4E-8FE1-05C518199F3C}"/>
                </a:ext>
              </a:extLst>
            </p:cNvPr>
            <p:cNvSpPr/>
            <p:nvPr/>
          </p:nvSpPr>
          <p:spPr>
            <a:xfrm>
              <a:off x="1074069" y="4944402"/>
              <a:ext cx="267144" cy="24287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FBB7EA1-3166-AD46-9459-0735D43BE86C}"/>
                </a:ext>
              </a:extLst>
            </p:cNvPr>
            <p:cNvSpPr/>
            <p:nvPr/>
          </p:nvSpPr>
          <p:spPr>
            <a:xfrm>
              <a:off x="1493613" y="4944402"/>
              <a:ext cx="267144" cy="242876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9" name="Picture 68" descr="quav1.jpg">
            <a:extLst>
              <a:ext uri="{FF2B5EF4-FFF2-40B4-BE49-F238E27FC236}">
                <a16:creationId xmlns:a16="http://schemas.microsoft.com/office/drawing/2014/main" id="{1B6EECB0-1F39-7947-8E16-BB0BA94EF4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009" y="5571782"/>
            <a:ext cx="1270000" cy="127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A9A65B5-5B87-5D49-BE5E-73D435452A5D}"/>
              </a:ext>
            </a:extLst>
          </p:cNvPr>
          <p:cNvSpPr txBox="1"/>
          <p:nvPr/>
        </p:nvSpPr>
        <p:spPr>
          <a:xfrm>
            <a:off x="6442805" y="5298512"/>
            <a:ext cx="37783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 quaver is worth two ½ beats:</a:t>
            </a:r>
          </a:p>
          <a:p>
            <a:endParaRPr lang="en-US" dirty="0"/>
          </a:p>
          <a:p>
            <a:r>
              <a:rPr lang="en-US" dirty="0"/>
              <a:t>	           </a:t>
            </a:r>
            <a:r>
              <a:rPr lang="en-US" sz="5400" dirty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C47FB-54FF-3442-97A2-F7EC9997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Musical notes go on a staff</a:t>
            </a: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561BA8E7-B849-874C-A6F7-3F7880B7BA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1"/>
          <a:stretch/>
        </p:blipFill>
        <p:spPr>
          <a:xfrm>
            <a:off x="1057274" y="1920875"/>
            <a:ext cx="5038725" cy="4216400"/>
          </a:xfrm>
          <a:prstGeom prst="rect">
            <a:avLst/>
          </a:prstGeom>
        </p:spPr>
      </p:pic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3155624-40D9-7848-B91B-D1E26DBCA058}"/>
              </a:ext>
            </a:extLst>
          </p:cNvPr>
          <p:cNvCxnSpPr/>
          <p:nvPr/>
        </p:nvCxnSpPr>
        <p:spPr>
          <a:xfrm flipH="1">
            <a:off x="5957888" y="1500188"/>
            <a:ext cx="2286000" cy="12715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80A269C-C0E9-FF4D-8C9C-3A33C6DE7F11}"/>
              </a:ext>
            </a:extLst>
          </p:cNvPr>
          <p:cNvSpPr txBox="1"/>
          <p:nvPr/>
        </p:nvSpPr>
        <p:spPr>
          <a:xfrm>
            <a:off x="8243888" y="1037968"/>
            <a:ext cx="261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Staff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6B60EE0-3F56-494F-B2C8-82D19A732FE3}"/>
              </a:ext>
            </a:extLst>
          </p:cNvPr>
          <p:cNvCxnSpPr>
            <a:cxnSpLocks/>
          </p:cNvCxnSpPr>
          <p:nvPr/>
        </p:nvCxnSpPr>
        <p:spPr>
          <a:xfrm flipH="1" flipV="1">
            <a:off x="4516266" y="5090318"/>
            <a:ext cx="1835107" cy="7667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D2C3BC-7D61-E844-B88C-BF16E35DD694}"/>
              </a:ext>
            </a:extLst>
          </p:cNvPr>
          <p:cNvSpPr txBox="1"/>
          <p:nvPr/>
        </p:nvSpPr>
        <p:spPr>
          <a:xfrm>
            <a:off x="6505704" y="5557853"/>
            <a:ext cx="261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Crotchet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C02D318-C95F-7A4C-B4A7-70ABB14262DD}"/>
              </a:ext>
            </a:extLst>
          </p:cNvPr>
          <p:cNvCxnSpPr>
            <a:cxnSpLocks/>
          </p:cNvCxnSpPr>
          <p:nvPr/>
        </p:nvCxnSpPr>
        <p:spPr>
          <a:xfrm flipH="1" flipV="1">
            <a:off x="2224216" y="5090318"/>
            <a:ext cx="319087" cy="10469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1169D8D-1396-554A-9CD4-4B91C44E97C6}"/>
              </a:ext>
            </a:extLst>
          </p:cNvPr>
          <p:cNvSpPr txBox="1"/>
          <p:nvPr/>
        </p:nvSpPr>
        <p:spPr>
          <a:xfrm>
            <a:off x="1344699" y="6044296"/>
            <a:ext cx="261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Treble clef</a:t>
            </a:r>
          </a:p>
        </p:txBody>
      </p:sp>
      <p:pic>
        <p:nvPicPr>
          <p:cNvPr id="66" name="Picture 6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DC380A92-F249-784A-8B5E-3CFF68398A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2191"/>
          <a:stretch/>
        </p:blipFill>
        <p:spPr>
          <a:xfrm>
            <a:off x="7584370" y="3233995"/>
            <a:ext cx="3687772" cy="1668678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00208706-3EFE-094C-8783-B66CC60A0EDD}"/>
              </a:ext>
            </a:extLst>
          </p:cNvPr>
          <p:cNvSpPr txBox="1"/>
          <p:nvPr/>
        </p:nvSpPr>
        <p:spPr>
          <a:xfrm>
            <a:off x="8223293" y="2407552"/>
            <a:ext cx="348832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The higher the note, the higher the pitch. The lower the note, the lower the pitch.</a:t>
            </a:r>
          </a:p>
        </p:txBody>
      </p:sp>
    </p:spTree>
    <p:extLst>
      <p:ext uri="{BB962C8B-B14F-4D97-AF65-F5344CB8AC3E}">
        <p14:creationId xmlns:p14="http://schemas.microsoft.com/office/powerpoint/2010/main" val="175707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359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Sassoon Infant Rg</vt:lpstr>
      <vt:lpstr>Office Theme</vt:lpstr>
      <vt:lpstr>Music We are learning to record a simple tune.</vt:lpstr>
      <vt:lpstr>Warm Up</vt:lpstr>
      <vt:lpstr>Recap: What is a Pulse?</vt:lpstr>
      <vt:lpstr>Recap: What is a Rhythm?</vt:lpstr>
      <vt:lpstr>Can you put the pulse and rhythm together?</vt:lpstr>
      <vt:lpstr>Now try a rhythm with half beats in…</vt:lpstr>
      <vt:lpstr>How could you do this rhythm?</vt:lpstr>
      <vt:lpstr>Musical Notations</vt:lpstr>
      <vt:lpstr>Musical notes go on a staff</vt:lpstr>
      <vt:lpstr>Your Task:  Make a simple piece of music using 8 notes or more. You can do this with circles or have a go at drawing crotchets and quavers. Remember to put the beats higher for a higher pitch and lower for a lower pitch.  Challenge - add lyrics to your tune.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We are learning to understand how music is recorded on paper.</dc:title>
  <dc:creator>Marianne Wright</dc:creator>
  <cp:lastModifiedBy>Marianne Wright</cp:lastModifiedBy>
  <cp:revision>11</cp:revision>
  <dcterms:created xsi:type="dcterms:W3CDTF">2021-01-14T08:08:49Z</dcterms:created>
  <dcterms:modified xsi:type="dcterms:W3CDTF">2021-01-18T14:37:58Z</dcterms:modified>
</cp:coreProperties>
</file>