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7" r:id="rId7"/>
    <p:sldId id="258" r:id="rId8"/>
    <p:sldId id="261"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FBBDD-BE0F-4592-A392-C2E0878AE691}" v="927" dt="2021-01-23T09:12:39.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arris" userId="S::rparris@stcleerprimary.co.uk::262ff3ae-38ce-45a0-8ba4-0c1764c780de" providerId="AD" clId="Web-{CE2FBBDD-BE0F-4592-A392-C2E0878AE691}"/>
    <pc:docChg chg="addSld modSld">
      <pc:chgData name="Rebecca Parris" userId="S::rparris@stcleerprimary.co.uk::262ff3ae-38ce-45a0-8ba4-0c1764c780de" providerId="AD" clId="Web-{CE2FBBDD-BE0F-4592-A392-C2E0878AE691}" dt="2021-01-23T09:12:39.197" v="450" actId="20577"/>
      <pc:docMkLst>
        <pc:docMk/>
      </pc:docMkLst>
      <pc:sldChg chg="modSp new">
        <pc:chgData name="Rebecca Parris" userId="S::rparris@stcleerprimary.co.uk::262ff3ae-38ce-45a0-8ba4-0c1764c780de" providerId="AD" clId="Web-{CE2FBBDD-BE0F-4592-A392-C2E0878AE691}" dt="2021-01-23T09:12:39.197" v="450" actId="20577"/>
        <pc:sldMkLst>
          <pc:docMk/>
          <pc:sldMk cId="1032671588" sldId="267"/>
        </pc:sldMkLst>
        <pc:spChg chg="mod">
          <ac:chgData name="Rebecca Parris" userId="S::rparris@stcleerprimary.co.uk::262ff3ae-38ce-45a0-8ba4-0c1764c780de" providerId="AD" clId="Web-{CE2FBBDD-BE0F-4592-A392-C2E0878AE691}" dt="2021-01-23T09:05:56.296" v="19" actId="14100"/>
          <ac:spMkLst>
            <pc:docMk/>
            <pc:sldMk cId="1032671588" sldId="267"/>
            <ac:spMk id="2" creationId="{5B81F6CE-EDD7-4F10-9E2B-9F7B03268AC3}"/>
          </ac:spMkLst>
        </pc:spChg>
        <pc:spChg chg="mod">
          <ac:chgData name="Rebecca Parris" userId="S::rparris@stcleerprimary.co.uk::262ff3ae-38ce-45a0-8ba4-0c1764c780de" providerId="AD" clId="Web-{CE2FBBDD-BE0F-4592-A392-C2E0878AE691}" dt="2021-01-23T09:12:39.197" v="450" actId="20577"/>
          <ac:spMkLst>
            <pc:docMk/>
            <pc:sldMk cId="1032671588" sldId="267"/>
            <ac:spMk id="3" creationId="{8D20FCA4-07FB-49F0-A823-4D40CB1619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2241E7-7419-40F4-A2CF-9BF65B2B0D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1584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2241E7-7419-40F4-A2CF-9BF65B2B0D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20188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2241E7-7419-40F4-A2CF-9BF65B2B0D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170800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2241E7-7419-40F4-A2CF-9BF65B2B0D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112036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2241E7-7419-40F4-A2CF-9BF65B2B0D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236934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2241E7-7419-40F4-A2CF-9BF65B2B0D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77218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2241E7-7419-40F4-A2CF-9BF65B2B0DDB}" type="datetimeFigureOut">
              <a:rPr lang="en-GB" smtClean="0"/>
              <a:t>23/01/2021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60687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2241E7-7419-40F4-A2CF-9BF65B2B0DDB}" type="datetimeFigureOut">
              <a:rPr lang="en-GB" smtClean="0"/>
              <a:t>23/01/2021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210865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241E7-7419-40F4-A2CF-9BF65B2B0DDB}" type="datetimeFigureOut">
              <a:rPr lang="en-GB" smtClean="0"/>
              <a:t>23/01/2021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22198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2241E7-7419-40F4-A2CF-9BF65B2B0D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350312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2241E7-7419-40F4-A2CF-9BF65B2B0D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0DF51-35BE-476D-AA2C-7BC50FBEF763}" type="slidenum">
              <a:rPr lang="en-GB" smtClean="0"/>
              <a:t>‹#›</a:t>
            </a:fld>
            <a:endParaRPr lang="en-GB"/>
          </a:p>
        </p:txBody>
      </p:sp>
    </p:spTree>
    <p:extLst>
      <p:ext uri="{BB962C8B-B14F-4D97-AF65-F5344CB8AC3E}">
        <p14:creationId xmlns:p14="http://schemas.microsoft.com/office/powerpoint/2010/main" val="421101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241E7-7419-40F4-A2CF-9BF65B2B0DDB}" type="datetimeFigureOut">
              <a:rPr lang="en-GB" smtClean="0"/>
              <a:t>23/01/2021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0DF51-35BE-476D-AA2C-7BC50FBEF763}" type="slidenum">
              <a:rPr lang="en-GB" smtClean="0"/>
              <a:t>‹#›</a:t>
            </a:fld>
            <a:endParaRPr lang="en-GB"/>
          </a:p>
        </p:txBody>
      </p:sp>
    </p:spTree>
    <p:extLst>
      <p:ext uri="{BB962C8B-B14F-4D97-AF65-F5344CB8AC3E}">
        <p14:creationId xmlns:p14="http://schemas.microsoft.com/office/powerpoint/2010/main" val="192713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6.xml"/><Relationship Id="rId7" Type="http://schemas.openxmlformats.org/officeDocument/2006/relationships/image" Target="../media/image9.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pn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Stories in Imaginary Worlds</a:t>
            </a:r>
          </a:p>
        </p:txBody>
      </p:sp>
      <p:sp>
        <p:nvSpPr>
          <p:cNvPr id="3" name="Subtitle 2"/>
          <p:cNvSpPr>
            <a:spLocks noGrp="1"/>
          </p:cNvSpPr>
          <p:nvPr>
            <p:ph type="subTitle" idx="1"/>
          </p:nvPr>
        </p:nvSpPr>
        <p:spPr/>
        <p:txBody>
          <a:bodyPr/>
          <a:lstStyle/>
          <a:p>
            <a:r>
              <a:rPr lang="en-GB" dirty="0"/>
              <a:t>Lesson 3 – Introducing the characters of the Story set in Narnia.</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79615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6CE-EDD7-4F10-9E2B-9F7B03268AC3}"/>
              </a:ext>
            </a:extLst>
          </p:cNvPr>
          <p:cNvSpPr>
            <a:spLocks noGrp="1"/>
          </p:cNvSpPr>
          <p:nvPr>
            <p:ph type="title"/>
          </p:nvPr>
        </p:nvSpPr>
        <p:spPr>
          <a:xfrm>
            <a:off x="838200" y="365125"/>
            <a:ext cx="10515600" cy="692960"/>
          </a:xfrm>
        </p:spPr>
        <p:txBody>
          <a:bodyPr/>
          <a:lstStyle/>
          <a:p>
            <a:r>
              <a:rPr lang="en-US" sz="2800" dirty="0">
                <a:cs typeface="Calibri Light"/>
              </a:rPr>
              <a:t>Support for home and some Top Tips</a:t>
            </a:r>
            <a:endParaRPr lang="en-US" dirty="0"/>
          </a:p>
        </p:txBody>
      </p:sp>
      <p:sp>
        <p:nvSpPr>
          <p:cNvPr id="3" name="Content Placeholder 2">
            <a:extLst>
              <a:ext uri="{FF2B5EF4-FFF2-40B4-BE49-F238E27FC236}">
                <a16:creationId xmlns:a16="http://schemas.microsoft.com/office/drawing/2014/main" id="{8D20FCA4-07FB-49F0-A823-4D40CB161962}"/>
              </a:ext>
            </a:extLst>
          </p:cNvPr>
          <p:cNvSpPr>
            <a:spLocks noGrp="1"/>
          </p:cNvSpPr>
          <p:nvPr>
            <p:ph idx="1"/>
          </p:nvPr>
        </p:nvSpPr>
        <p:spPr>
          <a:xfrm>
            <a:off x="838200" y="1279286"/>
            <a:ext cx="10515600" cy="4897677"/>
          </a:xfrm>
        </p:spPr>
        <p:txBody>
          <a:bodyPr vert="horz" lIns="91440" tIns="45720" rIns="91440" bIns="45720" rtlCol="0" anchor="t">
            <a:normAutofit/>
          </a:bodyPr>
          <a:lstStyle/>
          <a:p>
            <a:pPr marL="0" indent="0">
              <a:buNone/>
            </a:pPr>
            <a:r>
              <a:rPr lang="en-US" dirty="0">
                <a:cs typeface="Calibri"/>
              </a:rPr>
              <a:t>The aim of this lesson is for the children to create CHARACTERS for their Narnia/imaginary world story.</a:t>
            </a:r>
          </a:p>
          <a:p>
            <a:pPr marL="0" indent="0">
              <a:buNone/>
            </a:pPr>
            <a:r>
              <a:rPr lang="en-US" dirty="0">
                <a:cs typeface="Calibri"/>
              </a:rPr>
              <a:t>We suggest that they use the characters that are already in the story, but make them their "own." BUT, you can adapt this, if that is easier.</a:t>
            </a:r>
          </a:p>
          <a:p>
            <a:pPr marL="0" indent="0">
              <a:buNone/>
            </a:pPr>
            <a:r>
              <a:rPr lang="en-US" dirty="0">
                <a:cs typeface="Calibri"/>
              </a:rPr>
              <a:t>Top Tips:</a:t>
            </a:r>
          </a:p>
          <a:p>
            <a:pPr marL="0" indent="0">
              <a:buNone/>
            </a:pPr>
            <a:r>
              <a:rPr lang="en-US" dirty="0">
                <a:cs typeface="Calibri"/>
              </a:rPr>
              <a:t>* Do lots of acting, pretend to be the characters.</a:t>
            </a:r>
          </a:p>
          <a:p>
            <a:pPr marL="0" indent="0">
              <a:buNone/>
            </a:pPr>
            <a:r>
              <a:rPr lang="en-US" dirty="0">
                <a:cs typeface="Calibri"/>
              </a:rPr>
              <a:t>* Discuss what different personalities they could each have.</a:t>
            </a:r>
          </a:p>
          <a:p>
            <a:pPr marL="0" indent="0">
              <a:buNone/>
            </a:pPr>
            <a:r>
              <a:rPr lang="en-US" dirty="0">
                <a:cs typeface="Calibri"/>
              </a:rPr>
              <a:t>* Do role play – pretend to interview a character. (Hot seating).</a:t>
            </a:r>
          </a:p>
          <a:p>
            <a:pPr marL="0" indent="0">
              <a:buNone/>
            </a:pPr>
            <a:r>
              <a:rPr lang="en-US" dirty="0">
                <a:cs typeface="Calibri"/>
              </a:rPr>
              <a:t>* Draw the characters- this may help you to create the characteristics.</a:t>
            </a:r>
          </a:p>
          <a:p>
            <a:pPr marL="0" indent="0">
              <a:buNone/>
            </a:pPr>
            <a:r>
              <a:rPr lang="en-US" dirty="0">
                <a:cs typeface="Calibri"/>
              </a:rPr>
              <a:t>* Decide if you do this assignment/ how you could do it.</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03267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 To invent characters with </a:t>
            </a:r>
            <a:r>
              <a:rPr lang="en-GB"/>
              <a:t>different personalities.</a:t>
            </a:r>
          </a:p>
        </p:txBody>
      </p:sp>
      <p:sp>
        <p:nvSpPr>
          <p:cNvPr id="3" name="Content Placeholder 2"/>
          <p:cNvSpPr>
            <a:spLocks noGrp="1"/>
          </p:cNvSpPr>
          <p:nvPr>
            <p:ph idx="1"/>
          </p:nvPr>
        </p:nvSpPr>
        <p:spPr/>
        <p:txBody>
          <a:bodyPr/>
          <a:lstStyle/>
          <a:p>
            <a:r>
              <a:rPr lang="en-GB" dirty="0"/>
              <a:t>You are going to use the characters that are already in the story of “The Lion, the Witch and the Wardrobe” but you are going to decide what sort of personality you think each has and you are going to be able to describe what they look like.</a:t>
            </a:r>
          </a:p>
          <a:p>
            <a:r>
              <a:rPr lang="en-GB" dirty="0"/>
              <a:t>SUCCESS CRITERIA:</a:t>
            </a:r>
          </a:p>
          <a:p>
            <a:r>
              <a:rPr lang="en-GB" dirty="0"/>
              <a:t>I can create the personality of characters in my story.</a:t>
            </a:r>
          </a:p>
          <a:p>
            <a:r>
              <a:rPr lang="en-GB" dirty="0"/>
              <a:t>I can see what role each character would have in my story.</a:t>
            </a:r>
          </a:p>
          <a:p>
            <a:r>
              <a:rPr lang="en-GB" dirty="0"/>
              <a:t>I can do a written description of a character.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32117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Aslan needs to be a “good” character.</a:t>
            </a:r>
            <a:br>
              <a:rPr lang="en-GB" dirty="0"/>
            </a:br>
            <a:r>
              <a:rPr lang="en-GB" dirty="0"/>
              <a:t>The White Witch needs to be the “baddie!”</a:t>
            </a:r>
          </a:p>
        </p:txBody>
      </p:sp>
      <p:sp>
        <p:nvSpPr>
          <p:cNvPr id="3" name="Content Placeholder 2"/>
          <p:cNvSpPr>
            <a:spLocks noGrp="1"/>
          </p:cNvSpPr>
          <p:nvPr>
            <p:ph idx="1"/>
          </p:nvPr>
        </p:nvSpPr>
        <p:spPr/>
        <p:txBody>
          <a:bodyPr/>
          <a:lstStyle/>
          <a:p>
            <a:pPr marL="0" indent="0">
              <a:buNone/>
            </a:pPr>
            <a:r>
              <a:rPr lang="en-GB" dirty="0"/>
              <a:t>To recap the main characters:</a:t>
            </a:r>
          </a:p>
          <a:p>
            <a:r>
              <a:rPr lang="en-GB" dirty="0"/>
              <a:t>Four children: Peter, Lucy, Susan and Edmund</a:t>
            </a:r>
          </a:p>
          <a:p>
            <a:r>
              <a:rPr lang="en-GB" dirty="0"/>
              <a:t>Mr </a:t>
            </a:r>
            <a:r>
              <a:rPr lang="en-GB" dirty="0" err="1"/>
              <a:t>Tumnus</a:t>
            </a:r>
            <a:r>
              <a:rPr lang="en-GB" dirty="0"/>
              <a:t>, (a faun), the Beaver family, the White Witch and Aslan the lion</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14510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4040"/>
          </a:xfrm>
        </p:spPr>
        <p:txBody>
          <a:bodyPr>
            <a:normAutofit/>
          </a:bodyPr>
          <a:lstStyle/>
          <a:p>
            <a:r>
              <a:rPr lang="en-GB" sz="2800" b="1" u="sng" dirty="0"/>
              <a:t>The main characters in the story.</a:t>
            </a:r>
            <a:br>
              <a:rPr lang="en-GB" sz="2800" b="1" u="sng" dirty="0"/>
            </a:br>
            <a:r>
              <a:rPr lang="en-GB" sz="2800" b="1" dirty="0"/>
              <a:t>Edmund, Lucy, Susan, Peter</a:t>
            </a:r>
          </a:p>
        </p:txBody>
      </p:sp>
      <p:pic>
        <p:nvPicPr>
          <p:cNvPr id="1026" name="Picture 2" descr="Skandar Keynes as Edmund Pevensie - The Chronicles of Narnia The Lion, The  Witch, and The Wardrobe | Narnia, Chronicles of narnia, Lion witch wardro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07634"/>
            <a:ext cx="3305901" cy="2174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ll Feel Old AF When You Realize How Old Lucy From 'The Lion, The Witch  And The Wardrobe' Is Now - Lucy Pevensie | Gu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028" y="4123790"/>
            <a:ext cx="2488384" cy="2428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san Pevensie from The Chronicles of Narnia | CharacT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088" y="126629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ter Pevensie from The Chronicles of Narnia | CharacTo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300" y="323882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61584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normAutofit/>
          </a:bodyPr>
          <a:lstStyle/>
          <a:p>
            <a:r>
              <a:rPr lang="en-GB" sz="3200" dirty="0"/>
              <a:t>Mr </a:t>
            </a:r>
            <a:r>
              <a:rPr lang="en-GB" sz="3200" dirty="0" err="1"/>
              <a:t>Tumnus</a:t>
            </a:r>
            <a:r>
              <a:rPr lang="en-GB" sz="3200" dirty="0"/>
              <a:t>, the Beavers, the White Witch and Aslan.</a:t>
            </a:r>
          </a:p>
        </p:txBody>
      </p:sp>
      <p:pic>
        <p:nvPicPr>
          <p:cNvPr id="2050" name="Picture 2" descr="Narnia Soundtrack - Lucy Meets Mr Tumnus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316650"/>
            <a:ext cx="3330270" cy="2497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ntasy Creatures Keep Inviting Me Over for Tea | Tor.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308" y="1421151"/>
            <a:ext cx="4076563" cy="22886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Wardrobe Door :: Narnia Costumes | Narnia costumes, White witch narnia,  Ice queen costu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308" y="-25067746"/>
            <a:ext cx="12491366" cy="187072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Wardrobe Door :: Narnia Costumes | Narnia costumes, White witch narnia,  Ice queen costu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9189" y="1621197"/>
            <a:ext cx="2928860" cy="43863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slan | The Chronicles of Narnia Wiki | Fand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933" y="4022171"/>
            <a:ext cx="2228072" cy="27850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ow &quot;The Lion, the Witch, and the Wardrobe&quot; Should Have End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9610" y="3942337"/>
            <a:ext cx="3819899" cy="286492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71668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r>
              <a:rPr lang="en-GB" sz="2800" b="1" dirty="0"/>
              <a:t>Choose one of these characters.</a:t>
            </a:r>
          </a:p>
        </p:txBody>
      </p:sp>
      <p:sp>
        <p:nvSpPr>
          <p:cNvPr id="3" name="Content Placeholder 2"/>
          <p:cNvSpPr>
            <a:spLocks noGrp="1"/>
          </p:cNvSpPr>
          <p:nvPr>
            <p:ph idx="1"/>
          </p:nvPr>
        </p:nvSpPr>
        <p:spPr>
          <a:xfrm>
            <a:off x="838200" y="914400"/>
            <a:ext cx="10515600" cy="5262563"/>
          </a:xfrm>
        </p:spPr>
        <p:txBody>
          <a:bodyPr>
            <a:normAutofit/>
          </a:bodyPr>
          <a:lstStyle/>
          <a:p>
            <a:pPr marL="0" indent="0">
              <a:buNone/>
            </a:pPr>
            <a:r>
              <a:rPr lang="en-GB" sz="2000" dirty="0"/>
              <a:t>Jot down some ideas about their character and their physical appearance</a:t>
            </a:r>
          </a:p>
          <a:p>
            <a:pPr marL="0" indent="0">
              <a:buNone/>
            </a:pPr>
            <a:r>
              <a:rPr lang="en-GB" sz="1800" dirty="0">
                <a:solidFill>
                  <a:srgbClr val="7030A0"/>
                </a:solidFill>
              </a:rPr>
              <a:t>EG: Mr </a:t>
            </a:r>
            <a:r>
              <a:rPr lang="en-GB" sz="1800" dirty="0" err="1">
                <a:solidFill>
                  <a:srgbClr val="7030A0"/>
                </a:solidFill>
              </a:rPr>
              <a:t>Tumnus</a:t>
            </a:r>
            <a:r>
              <a:rPr lang="en-GB" sz="1800" dirty="0">
                <a:solidFill>
                  <a:srgbClr val="7030A0"/>
                </a:solidFill>
              </a:rPr>
              <a:t>:</a:t>
            </a:r>
          </a:p>
          <a:p>
            <a:pPr marL="0" indent="0">
              <a:buNone/>
            </a:pPr>
            <a:r>
              <a:rPr lang="en-GB" sz="1800" dirty="0">
                <a:solidFill>
                  <a:srgbClr val="7030A0"/>
                </a:solidFill>
              </a:rPr>
              <a:t>PERSONALITY/CHARACTER</a:t>
            </a:r>
          </a:p>
          <a:p>
            <a:pPr marL="0" indent="0">
              <a:buNone/>
            </a:pPr>
            <a:r>
              <a:rPr lang="en-GB" sz="1800" dirty="0">
                <a:solidFill>
                  <a:srgbClr val="7030A0"/>
                </a:solidFill>
              </a:rPr>
              <a:t>kind, a bit of a worrier, scared of the White Witch               </a:t>
            </a:r>
          </a:p>
          <a:p>
            <a:pPr marL="0" indent="0">
              <a:buNone/>
            </a:pPr>
            <a:r>
              <a:rPr lang="en-GB" sz="1800" dirty="0">
                <a:solidFill>
                  <a:srgbClr val="7030A0"/>
                </a:solidFill>
              </a:rPr>
              <a:t>befriends Lucy</a:t>
            </a:r>
          </a:p>
          <a:p>
            <a:pPr marL="0" indent="0">
              <a:buNone/>
            </a:pPr>
            <a:r>
              <a:rPr lang="en-GB" sz="1800" dirty="0">
                <a:solidFill>
                  <a:srgbClr val="7030A0"/>
                </a:solidFill>
              </a:rPr>
              <a:t>is a hero in a quiet, understated way</a:t>
            </a:r>
          </a:p>
          <a:p>
            <a:pPr marL="0" indent="0">
              <a:buNone/>
            </a:pPr>
            <a:r>
              <a:rPr lang="en-GB" sz="1800" dirty="0">
                <a:solidFill>
                  <a:srgbClr val="7030A0"/>
                </a:solidFill>
              </a:rPr>
              <a:t>lives in a cave house</a:t>
            </a:r>
          </a:p>
          <a:p>
            <a:pPr marL="0" indent="0">
              <a:buNone/>
            </a:pPr>
            <a:r>
              <a:rPr lang="en-GB" sz="1800" dirty="0">
                <a:solidFill>
                  <a:srgbClr val="7030A0"/>
                </a:solidFill>
              </a:rPr>
              <a:t>has a family that is lost to him and he will be reunited with them at the end of this story</a:t>
            </a:r>
          </a:p>
          <a:p>
            <a:pPr marL="0" indent="0">
              <a:buNone/>
            </a:pPr>
            <a:r>
              <a:rPr lang="en-GB" sz="1800" dirty="0">
                <a:solidFill>
                  <a:srgbClr val="FF0000"/>
                </a:solidFill>
              </a:rPr>
              <a:t>PHYSICAL APPEARANCE</a:t>
            </a:r>
          </a:p>
          <a:p>
            <a:pPr marL="0" indent="0">
              <a:buNone/>
            </a:pPr>
            <a:r>
              <a:rPr lang="en-GB" sz="1800" dirty="0">
                <a:solidFill>
                  <a:srgbClr val="FF0000"/>
                </a:solidFill>
              </a:rPr>
              <a:t>a faun – half man, half goat</a:t>
            </a:r>
          </a:p>
          <a:p>
            <a:pPr marL="0" indent="0">
              <a:buNone/>
            </a:pPr>
            <a:r>
              <a:rPr lang="en-GB" sz="1800" dirty="0">
                <a:solidFill>
                  <a:srgbClr val="FF0000"/>
                </a:solidFill>
              </a:rPr>
              <a:t>reddish skin, curly hair, a short pointed beard</a:t>
            </a:r>
          </a:p>
          <a:p>
            <a:pPr marL="0" indent="0">
              <a:buNone/>
            </a:pPr>
            <a:r>
              <a:rPr lang="en-GB" sz="1800" dirty="0">
                <a:solidFill>
                  <a:srgbClr val="FF0000"/>
                </a:solidFill>
              </a:rPr>
              <a:t>horns, hooves </a:t>
            </a:r>
          </a:p>
          <a:p>
            <a:pPr marL="0" indent="0">
              <a:buNone/>
            </a:pPr>
            <a:r>
              <a:rPr lang="en-GB" sz="1800" dirty="0">
                <a:solidFill>
                  <a:srgbClr val="FF0000"/>
                </a:solidFill>
              </a:rPr>
              <a:t>goat legs covered with glossy black hair.</a:t>
            </a:r>
          </a:p>
          <a:p>
            <a:pPr marL="0" indent="0">
              <a:buNone/>
            </a:pPr>
            <a:endParaRPr lang="en-GB" sz="1800" dirty="0">
              <a:solidFill>
                <a:srgbClr val="FF0000"/>
              </a:solidFill>
            </a:endParaRPr>
          </a:p>
          <a:p>
            <a:pPr marL="0" indent="0">
              <a:buNone/>
            </a:pPr>
            <a:endParaRPr lang="en-GB" sz="1800" dirty="0">
              <a:solidFill>
                <a:srgbClr val="7030A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03339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64120"/>
          </a:xfrm>
        </p:spPr>
        <p:txBody>
          <a:bodyPr>
            <a:normAutofit/>
          </a:bodyPr>
          <a:lstStyle/>
          <a:p>
            <a:r>
              <a:rPr lang="en-GB" sz="2000" b="1" dirty="0">
                <a:solidFill>
                  <a:srgbClr val="FF0000"/>
                </a:solidFill>
              </a:rPr>
              <a:t>This is how I turned my ideas into a piece of writing.</a:t>
            </a:r>
            <a:br>
              <a:rPr lang="en-GB" sz="2000" b="1" dirty="0">
                <a:solidFill>
                  <a:srgbClr val="FF0000"/>
                </a:solidFill>
              </a:rPr>
            </a:br>
            <a:r>
              <a:rPr lang="en-GB" sz="1800" b="1" dirty="0"/>
              <a:t>Imagine the character appearing for the first time.</a:t>
            </a:r>
            <a:br>
              <a:rPr lang="en-GB" sz="1800" b="1" dirty="0"/>
            </a:br>
            <a:r>
              <a:rPr lang="en-GB" sz="1800" b="1" dirty="0"/>
              <a:t>At this stage it is easier to focus on appearance, but store away the other pieces of information because they will shape the behaviour of that character throughout the story.</a:t>
            </a:r>
          </a:p>
        </p:txBody>
      </p:sp>
      <p:sp>
        <p:nvSpPr>
          <p:cNvPr id="3" name="Content Placeholder 2"/>
          <p:cNvSpPr>
            <a:spLocks noGrp="1"/>
          </p:cNvSpPr>
          <p:nvPr>
            <p:ph idx="1"/>
          </p:nvPr>
        </p:nvSpPr>
        <p:spPr>
          <a:xfrm>
            <a:off x="838200" y="2129245"/>
            <a:ext cx="10515600" cy="4047717"/>
          </a:xfrm>
        </p:spPr>
        <p:txBody>
          <a:bodyPr>
            <a:normAutofit/>
          </a:bodyPr>
          <a:lstStyle/>
          <a:p>
            <a:pPr marL="0" indent="0">
              <a:buNone/>
            </a:pPr>
            <a:r>
              <a:rPr lang="en-GB" sz="2400" dirty="0"/>
              <a:t>Suddenly, an unusual creature appeared in front of Lucy (well, he was certainly unusual to her) and stopped her politely in her tracks.</a:t>
            </a:r>
          </a:p>
          <a:p>
            <a:pPr marL="0" indent="0">
              <a:buNone/>
            </a:pPr>
            <a:r>
              <a:rPr lang="en-GB" sz="2400" dirty="0"/>
              <a:t>All she could do was stare at him. He had reddish skin, curly hair, brown eyes and a short pointed beard. Short straight horns grew from his forehead and as she looked down, she was shocked to see cloven hooves and goat legs covered with glossy black hair.</a:t>
            </a:r>
          </a:p>
          <a:p>
            <a:pPr marL="0" indent="0">
              <a:buNone/>
            </a:pPr>
            <a:r>
              <a:rPr lang="en-GB" sz="2400" dirty="0"/>
              <a:t> Lucy felt that he had a strange but pleasant little face and as he was only a little taller than Lucy herself, she did not find him frightening or threatening.</a:t>
            </a:r>
          </a:p>
          <a:p>
            <a:pPr marL="0" indent="0">
              <a:buNone/>
            </a:pPr>
            <a:r>
              <a:rPr lang="en-GB" sz="2400" dirty="0"/>
              <a:t>He swished his long tail and nervously said, “Hello, daughter of Eve..”</a:t>
            </a:r>
          </a:p>
          <a:p>
            <a:pPr marL="0" indent="0">
              <a:buNone/>
            </a:pPr>
            <a:r>
              <a:rPr lang="en-GB" sz="2400" dirty="0"/>
              <a:t>He was as taken aback to see her as she was to see him!</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09319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5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a:bodyPr>
          <a:lstStyle/>
          <a:p>
            <a:r>
              <a:rPr lang="en-GB" sz="2400" b="1" dirty="0"/>
              <a:t>Assignment: Now, it`s your turn to have a go.</a:t>
            </a:r>
          </a:p>
        </p:txBody>
      </p:sp>
      <p:sp>
        <p:nvSpPr>
          <p:cNvPr id="3" name="Content Placeholder 2"/>
          <p:cNvSpPr>
            <a:spLocks noGrp="1"/>
          </p:cNvSpPr>
          <p:nvPr>
            <p:ph idx="1"/>
          </p:nvPr>
        </p:nvSpPr>
        <p:spPr>
          <a:xfrm>
            <a:off x="838200" y="1371600"/>
            <a:ext cx="10515600" cy="4805363"/>
          </a:xfrm>
        </p:spPr>
        <p:txBody>
          <a:bodyPr>
            <a:normAutofit lnSpcReduction="10000"/>
          </a:bodyPr>
          <a:lstStyle/>
          <a:p>
            <a:pPr marL="0" indent="0">
              <a:buNone/>
            </a:pPr>
            <a:r>
              <a:rPr lang="en-GB" u="sng" dirty="0"/>
              <a:t>TASK</a:t>
            </a:r>
            <a:r>
              <a:rPr lang="en-GB" dirty="0"/>
              <a:t> (see the assignment with this </a:t>
            </a:r>
            <a:r>
              <a:rPr lang="en-GB" dirty="0" err="1"/>
              <a:t>powerpoint</a:t>
            </a:r>
            <a:r>
              <a:rPr lang="en-GB" dirty="0"/>
              <a:t>)</a:t>
            </a:r>
          </a:p>
          <a:p>
            <a:pPr marL="0" indent="0">
              <a:buNone/>
            </a:pPr>
            <a:r>
              <a:rPr lang="en-GB" dirty="0"/>
              <a:t>Choose one of the characters from the story (as shown in this </a:t>
            </a:r>
            <a:r>
              <a:rPr lang="en-GB" dirty="0" err="1"/>
              <a:t>powerpoint</a:t>
            </a:r>
            <a:r>
              <a:rPr lang="en-GB" dirty="0"/>
              <a:t> on slides 4 and 5).</a:t>
            </a:r>
          </a:p>
          <a:p>
            <a:pPr marL="0" indent="0">
              <a:buNone/>
            </a:pPr>
            <a:r>
              <a:rPr lang="en-GB" dirty="0"/>
              <a:t>Make up your own ideas about their character and their physical appearance. Make some notes, like I did.</a:t>
            </a:r>
          </a:p>
          <a:p>
            <a:pPr marL="0" indent="0">
              <a:buNone/>
            </a:pPr>
            <a:r>
              <a:rPr lang="en-GB" dirty="0"/>
              <a:t>Write about the first time that this character is seen or introduced into the story.</a:t>
            </a:r>
          </a:p>
          <a:p>
            <a:pPr marL="0" indent="0">
              <a:buNone/>
            </a:pPr>
            <a:r>
              <a:rPr lang="en-GB" dirty="0"/>
              <a:t>Use your imagination. You are using the characters that </a:t>
            </a:r>
            <a:r>
              <a:rPr lang="en-GB" dirty="0" err="1"/>
              <a:t>C.S.Lewis</a:t>
            </a:r>
            <a:r>
              <a:rPr lang="en-GB" dirty="0"/>
              <a:t> created, but you are making them your own.</a:t>
            </a:r>
          </a:p>
          <a:p>
            <a:pPr marL="0" indent="0">
              <a:buNone/>
            </a:pPr>
            <a:r>
              <a:rPr lang="en-GB" dirty="0"/>
              <a:t>This piece of writing will be able to be used when you write your story next week.</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32409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d97ec839-69ea-4ebf-8a3e-883c876d06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E6CBEDE075554EAB150A34285C320D" ma:contentTypeVersion="6" ma:contentTypeDescription="Create a new document." ma:contentTypeScope="" ma:versionID="14ed253a870bc84d19fdf70b6e3f5aaa">
  <xsd:schema xmlns:xsd="http://www.w3.org/2001/XMLSchema" xmlns:xs="http://www.w3.org/2001/XMLSchema" xmlns:p="http://schemas.microsoft.com/office/2006/metadata/properties" xmlns:ns2="d97ec839-69ea-4ebf-8a3e-883c876d064a" targetNamespace="http://schemas.microsoft.com/office/2006/metadata/properties" ma:root="true" ma:fieldsID="bb2f6026d6c13879299e34966319502c" ns2:_="">
    <xsd:import namespace="d97ec839-69ea-4ebf-8a3e-883c876d064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ec839-69ea-4ebf-8a3e-883c876d064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7F26FB-515C-4AC6-A9FE-06B4B9A1CAA4}">
  <ds:schemaRefs>
    <ds:schemaRef ds:uri="http://schemas.microsoft.com/office/2006/metadata/properties"/>
    <ds:schemaRef ds:uri="http://schemas.microsoft.com/office/infopath/2007/PartnerControls"/>
    <ds:schemaRef ds:uri="d97ec839-69ea-4ebf-8a3e-883c876d064a"/>
  </ds:schemaRefs>
</ds:datastoreItem>
</file>

<file path=customXml/itemProps2.xml><?xml version="1.0" encoding="utf-8"?>
<ds:datastoreItem xmlns:ds="http://schemas.openxmlformats.org/officeDocument/2006/customXml" ds:itemID="{30FD4EEB-760B-41EA-9F2E-3DF2BC3A283A}">
  <ds:schemaRefs>
    <ds:schemaRef ds:uri="http://schemas.microsoft.com/sharepoint/v3/contenttype/forms"/>
  </ds:schemaRefs>
</ds:datastoreItem>
</file>

<file path=customXml/itemProps3.xml><?xml version="1.0" encoding="utf-8"?>
<ds:datastoreItem xmlns:ds="http://schemas.openxmlformats.org/officeDocument/2006/customXml" ds:itemID="{A23528B7-46D8-4D0D-8B7D-2B2538169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ec839-69ea-4ebf-8a3e-883c876d0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558</Words>
  <Application>Microsoft Office PowerPoint</Application>
  <PresentationFormat>Widescreen</PresentationFormat>
  <Paragraphs>41</Paragraphs>
  <Slides>9</Slides>
  <Notes>0</Notes>
  <HiddenSlides>0</HiddenSlides>
  <MMClips>8</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Stories in Imaginary Worlds</vt:lpstr>
      <vt:lpstr>Support for home and some Top Tips</vt:lpstr>
      <vt:lpstr>L.O. To invent characters with different personalities.</vt:lpstr>
      <vt:lpstr>Aslan needs to be a “good” character. The White Witch needs to be the “baddie!”</vt:lpstr>
      <vt:lpstr>The main characters in the story. Edmund, Lucy, Susan, Peter</vt:lpstr>
      <vt:lpstr>Mr Tumnus, the Beavers, the White Witch and Aslan.</vt:lpstr>
      <vt:lpstr>Choose one of these characters.</vt:lpstr>
      <vt:lpstr>This is how I turned my ideas into a piece of writing. Imagine the character appearing for the first time. At this stage it is easier to focus on appearance, but store away the other pieces of information because they will shape the behaviour of that character throughout the story.</vt:lpstr>
      <vt:lpstr>Assignment: Now, it`s your turn to have a 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in Imaginary Worlds</dc:title>
  <dc:creator>Becky Parris</dc:creator>
  <cp:lastModifiedBy>Becky Parris</cp:lastModifiedBy>
  <cp:revision>56</cp:revision>
  <dcterms:created xsi:type="dcterms:W3CDTF">2021-01-20T05:16:28Z</dcterms:created>
  <dcterms:modified xsi:type="dcterms:W3CDTF">2021-01-23T09:12:39Z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0x0101009EE6CBEDE075554EAB150A34285C320D</vt:lpwstr>
  </property>
</Properties>
</file>