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56" r:id="rId2"/>
    <p:sldId id="257" r:id="rId3"/>
    <p:sldId id="263" r:id="rId4"/>
    <p:sldId id="264" r:id="rId5"/>
    <p:sldId id="259" r:id="rId6"/>
    <p:sldId id="260" r:id="rId7"/>
    <p:sldId id="261" r:id="rId8"/>
    <p:sldId id="262" r:id="rId9"/>
    <p:sldId id="258"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306485-46EC-428D-A4BB-B04D708C0E40}" type="datetimeFigureOut">
              <a:rPr lang="en-GB" smtClean="0"/>
              <a:t>15/01/2021</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9AD07F8-5126-40EB-828F-8DF541953295}" type="slidenum">
              <a:rPr lang="en-GB" smtClean="0"/>
              <a:t>‹#›</a:t>
            </a:fld>
            <a:endParaRPr lang="en-GB"/>
          </a:p>
        </p:txBody>
      </p:sp>
    </p:spTree>
    <p:extLst>
      <p:ext uri="{BB962C8B-B14F-4D97-AF65-F5344CB8AC3E}">
        <p14:creationId xmlns:p14="http://schemas.microsoft.com/office/powerpoint/2010/main" val="29025562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E7C06F-5485-4A39-B720-4228B7E056B8}"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3151018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E7C06F-5485-4A39-B720-4228B7E056B8}"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148362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E7C06F-5485-4A39-B720-4228B7E056B8}"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152026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E7C06F-5485-4A39-B720-4228B7E056B8}"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4291195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E7C06F-5485-4A39-B720-4228B7E056B8}"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112846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E7C06F-5485-4A39-B720-4228B7E056B8}"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347992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E7C06F-5485-4A39-B720-4228B7E056B8}"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180131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E7C06F-5485-4A39-B720-4228B7E056B8}"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267782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7C06F-5485-4A39-B720-4228B7E056B8}"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45497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E7C06F-5485-4A39-B720-4228B7E056B8}"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402163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E7C06F-5485-4A39-B720-4228B7E056B8}"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B61F3F-D3DB-4D52-A708-577F5FD0F59D}" type="slidenum">
              <a:rPr lang="en-GB" smtClean="0"/>
              <a:t>‹#›</a:t>
            </a:fld>
            <a:endParaRPr lang="en-GB"/>
          </a:p>
        </p:txBody>
      </p:sp>
    </p:spTree>
    <p:extLst>
      <p:ext uri="{BB962C8B-B14F-4D97-AF65-F5344CB8AC3E}">
        <p14:creationId xmlns:p14="http://schemas.microsoft.com/office/powerpoint/2010/main" val="24304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7C06F-5485-4A39-B720-4228B7E056B8}"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61F3F-D3DB-4D52-A708-577F5FD0F59D}" type="slidenum">
              <a:rPr lang="en-GB" smtClean="0"/>
              <a:t>‹#›</a:t>
            </a:fld>
            <a:endParaRPr lang="en-GB"/>
          </a:p>
        </p:txBody>
      </p:sp>
    </p:spTree>
    <p:extLst>
      <p:ext uri="{BB962C8B-B14F-4D97-AF65-F5344CB8AC3E}">
        <p14:creationId xmlns:p14="http://schemas.microsoft.com/office/powerpoint/2010/main" val="2813777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 Pentecost Lesson 2</a:t>
            </a:r>
            <a:endParaRPr lang="en-GB" dirty="0"/>
          </a:p>
        </p:txBody>
      </p:sp>
      <p:sp>
        <p:nvSpPr>
          <p:cNvPr id="3" name="Subtitle 2"/>
          <p:cNvSpPr>
            <a:spLocks noGrp="1"/>
          </p:cNvSpPr>
          <p:nvPr>
            <p:ph type="subTitle" idx="1"/>
          </p:nvPr>
        </p:nvSpPr>
        <p:spPr/>
        <p:txBody>
          <a:bodyPr/>
          <a:lstStyle/>
          <a:p>
            <a:r>
              <a:rPr lang="en-GB" dirty="0" smtClean="0"/>
              <a:t>Learning about Pentecost through art work</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960706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9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In lesson 1, you learned about the events of Pentecost.</a:t>
            </a:r>
            <a:br>
              <a:rPr lang="en-GB" sz="2400" dirty="0" smtClean="0"/>
            </a:br>
            <a:r>
              <a:rPr lang="en-GB" sz="2400" dirty="0" smtClean="0"/>
              <a:t>Can you remember what they were?</a:t>
            </a:r>
            <a:endParaRPr lang="en-GB" sz="2400" dirty="0"/>
          </a:p>
        </p:txBody>
      </p:sp>
      <p:sp>
        <p:nvSpPr>
          <p:cNvPr id="3" name="Content Placeholder 2"/>
          <p:cNvSpPr>
            <a:spLocks noGrp="1"/>
          </p:cNvSpPr>
          <p:nvPr>
            <p:ph idx="1"/>
          </p:nvPr>
        </p:nvSpPr>
        <p:spPr/>
        <p:txBody>
          <a:bodyPr/>
          <a:lstStyle/>
          <a:p>
            <a:r>
              <a:rPr lang="en-GB" dirty="0" smtClean="0"/>
              <a:t>Recap:</a:t>
            </a:r>
          </a:p>
          <a:p>
            <a:r>
              <a:rPr lang="en-GB" dirty="0" smtClean="0"/>
              <a:t>When Jesus was resurrected, he stayed with the Disciples for 40 days.</a:t>
            </a:r>
          </a:p>
          <a:p>
            <a:r>
              <a:rPr lang="en-GB" dirty="0" smtClean="0"/>
              <a:t>He told them that a gift would </a:t>
            </a:r>
            <a:r>
              <a:rPr lang="en-GB" dirty="0" smtClean="0"/>
              <a:t>appear.</a:t>
            </a:r>
            <a:endParaRPr lang="en-GB" dirty="0" smtClean="0"/>
          </a:p>
          <a:p>
            <a:r>
              <a:rPr lang="en-GB" dirty="0" smtClean="0"/>
              <a:t>On the 50</a:t>
            </a:r>
            <a:r>
              <a:rPr lang="en-GB" baseline="30000" dirty="0" smtClean="0"/>
              <a:t>th</a:t>
            </a:r>
            <a:r>
              <a:rPr lang="en-GB" dirty="0" smtClean="0"/>
              <a:t> day, there </a:t>
            </a:r>
            <a:r>
              <a:rPr lang="en-GB" dirty="0" smtClean="0"/>
              <a:t>was </a:t>
            </a:r>
            <a:r>
              <a:rPr lang="en-GB" dirty="0" smtClean="0"/>
              <a:t>fire, </a:t>
            </a:r>
            <a:r>
              <a:rPr lang="en-GB" dirty="0" smtClean="0"/>
              <a:t>confusion</a:t>
            </a:r>
            <a:r>
              <a:rPr lang="en-GB" dirty="0"/>
              <a:t> </a:t>
            </a:r>
            <a:r>
              <a:rPr lang="en-GB" dirty="0" smtClean="0"/>
              <a:t>and tornadoes!</a:t>
            </a:r>
            <a:endParaRPr lang="en-GB" dirty="0" smtClean="0"/>
          </a:p>
          <a:p>
            <a:r>
              <a:rPr lang="en-GB" dirty="0" smtClean="0"/>
              <a:t>Flames appeared over the Disciples` heads.</a:t>
            </a:r>
          </a:p>
          <a:p>
            <a:r>
              <a:rPr lang="en-GB" dirty="0" smtClean="0"/>
              <a:t>Their gift: that they could speak and understand many languages.</a:t>
            </a:r>
          </a:p>
          <a:p>
            <a:r>
              <a:rPr lang="en-GB" dirty="0" smtClean="0"/>
              <a:t>They could spread the word of Christianity.</a:t>
            </a:r>
          </a:p>
          <a:p>
            <a:r>
              <a:rPr lang="en-GB" sz="1800" dirty="0" smtClean="0">
                <a:solidFill>
                  <a:srgbClr val="FF0000"/>
                </a:solidFill>
              </a:rPr>
              <a:t>Many Christians believe that Pentecost is the birth of the Christian Church and it is celebrated 50 days after Easter.</a:t>
            </a:r>
            <a:endParaRPr lang="en-GB" sz="1800" dirty="0">
              <a:solidFill>
                <a:srgbClr val="FF0000"/>
              </a:solidFil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2158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8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8841"/>
          </a:xfrm>
        </p:spPr>
        <p:txBody>
          <a:bodyPr>
            <a:normAutofit/>
          </a:bodyPr>
          <a:lstStyle/>
          <a:p>
            <a:r>
              <a:rPr lang="en-GB" sz="3200" dirty="0" smtClean="0"/>
              <a:t>We are going to look at some different art work that tell different parts of the events of Pentecost.</a:t>
            </a:r>
            <a:br>
              <a:rPr lang="en-GB" sz="3200" dirty="0" smtClean="0"/>
            </a:br>
            <a:r>
              <a:rPr lang="en-GB" sz="3200" dirty="0" smtClean="0"/>
              <a:t>You will need to be a good detective to work out clues from the art work.</a:t>
            </a:r>
            <a:br>
              <a:rPr lang="en-GB" sz="3200" dirty="0" smtClean="0"/>
            </a:br>
            <a:r>
              <a:rPr lang="en-GB" sz="3200" dirty="0" smtClean="0"/>
              <a:t>Some of the paintings are modern, some are old. It would be good to look at them all first and then choose one to focus on.</a:t>
            </a:r>
            <a:br>
              <a:rPr lang="en-GB" sz="3200" dirty="0" smtClean="0"/>
            </a:br>
            <a:r>
              <a:rPr lang="en-GB" sz="3200" dirty="0" smtClean="0"/>
              <a:t>Your task is to write down:</a:t>
            </a:r>
            <a:br>
              <a:rPr lang="en-GB" sz="3200" dirty="0" smtClean="0"/>
            </a:br>
            <a:r>
              <a:rPr lang="en-GB" sz="3200" dirty="0" smtClean="0"/>
              <a:t>* what you think the people in the picture are feeling</a:t>
            </a:r>
            <a:br>
              <a:rPr lang="en-GB" sz="3200" dirty="0" smtClean="0"/>
            </a:br>
            <a:r>
              <a:rPr lang="en-GB" sz="3200" dirty="0" smtClean="0"/>
              <a:t>* what the picture tells you about Pentecost or the view of the person who painted it.</a:t>
            </a:r>
            <a:endParaRPr lang="en-GB" sz="3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3858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What does this dramatic, modern painting tell us about Pentecost?</a:t>
            </a:r>
            <a:endParaRPr lang="en-GB" sz="3200" dirty="0"/>
          </a:p>
        </p:txBody>
      </p:sp>
      <p:sp>
        <p:nvSpPr>
          <p:cNvPr id="3" name="AutoShape 2" descr="Let's Get Creative With Pentecost. – Godspacelig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2" y="2126419"/>
            <a:ext cx="8933468" cy="4000061"/>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55589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The twelve disciples are in a room when the Holy Spirit descents upon them.</a:t>
            </a:r>
            <a:br>
              <a:rPr lang="en-GB" sz="2400" dirty="0"/>
            </a:br>
            <a:r>
              <a:rPr lang="en-GB" sz="2400" dirty="0"/>
              <a:t>This is one of Giotto's frescos in the Arena Chapel in Padua</a:t>
            </a:r>
            <a:br>
              <a:rPr lang="en-GB" sz="2400" dirty="0"/>
            </a:br>
            <a:endParaRPr lang="en-GB" sz="2400" dirty="0"/>
          </a:p>
        </p:txBody>
      </p:sp>
      <p:pic>
        <p:nvPicPr>
          <p:cNvPr id="5" name="Picture 4" descr="Giotto: Pentecost (Padu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3590" y="1567361"/>
            <a:ext cx="5544820" cy="5205730"/>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723744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1800" dirty="0"/>
              <a:t>The flames of the Holy Ghost descend on Mary and the twelve apostles. </a:t>
            </a:r>
            <a:br>
              <a:rPr lang="en-GB" sz="1800" dirty="0"/>
            </a:br>
            <a:r>
              <a:rPr lang="en-GB" sz="1800" dirty="0"/>
              <a:t>El Greco made this painting as part of an altarpiece for the church of the monastery Lady Mary of Aragon in Madrid. </a:t>
            </a:r>
            <a:br>
              <a:rPr lang="en-GB" sz="1800" dirty="0"/>
            </a:br>
            <a:endParaRPr lang="en-GB" sz="1800" dirty="0"/>
          </a:p>
        </p:txBody>
      </p:sp>
      <p:pic>
        <p:nvPicPr>
          <p:cNvPr id="3" name="Picture 2" descr="El Greco: Pentecost"/>
          <p:cNvPicPr/>
          <p:nvPr/>
        </p:nvPicPr>
        <p:blipFill>
          <a:blip r:embed="rId4">
            <a:extLst>
              <a:ext uri="{28A0092B-C50C-407E-A947-70E740481C1C}">
                <a14:useLocalDpi xmlns:a14="http://schemas.microsoft.com/office/drawing/2010/main" val="0"/>
              </a:ext>
            </a:extLst>
          </a:blip>
          <a:srcRect/>
          <a:stretch>
            <a:fillRect/>
          </a:stretch>
        </p:blipFill>
        <p:spPr bwMode="auto">
          <a:xfrm>
            <a:off x="4180114" y="2011679"/>
            <a:ext cx="2508069" cy="4662737"/>
          </a:xfrm>
          <a:prstGeom prst="rect">
            <a:avLst/>
          </a:prstGeom>
          <a:noFill/>
          <a:ln>
            <a:noFill/>
          </a:ln>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571067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
            </a:r>
            <a:br>
              <a:rPr lang="en-GB" sz="2000" dirty="0"/>
            </a:br>
            <a:r>
              <a:rPr lang="en-GB" sz="2000" dirty="0"/>
              <a:t>The moment Jesus' followers had been waiting for has finally come: the descent of the Holy Spirit upon them.</a:t>
            </a:r>
            <a:br>
              <a:rPr lang="en-GB" sz="2000" dirty="0"/>
            </a:br>
            <a:r>
              <a:rPr lang="en-GB" sz="2000" dirty="0"/>
              <a:t>This painting is also known by its short name </a:t>
            </a:r>
            <a:r>
              <a:rPr lang="en-GB" sz="2000" i="1" dirty="0"/>
              <a:t>Pentecost</a:t>
            </a:r>
            <a:r>
              <a:rPr lang="en-GB" sz="2000" dirty="0"/>
              <a:t>.</a:t>
            </a:r>
            <a:br>
              <a:rPr lang="en-GB" sz="2000" dirty="0"/>
            </a:br>
            <a:endParaRPr lang="en-GB" sz="2000" dirty="0"/>
          </a:p>
        </p:txBody>
      </p:sp>
      <p:pic>
        <p:nvPicPr>
          <p:cNvPr id="3" name="Picture 2" descr="Anthony Van Dyck: The Descent of the Holy Spirit"/>
          <p:cNvPicPr/>
          <p:nvPr/>
        </p:nvPicPr>
        <p:blipFill>
          <a:blip r:embed="rId4">
            <a:extLst>
              <a:ext uri="{28A0092B-C50C-407E-A947-70E740481C1C}">
                <a14:useLocalDpi xmlns:a14="http://schemas.microsoft.com/office/drawing/2010/main" val="0"/>
              </a:ext>
            </a:extLst>
          </a:blip>
          <a:srcRect/>
          <a:stretch>
            <a:fillRect/>
          </a:stretch>
        </p:blipFill>
        <p:spPr bwMode="auto">
          <a:xfrm>
            <a:off x="3814355" y="2090056"/>
            <a:ext cx="4241754" cy="4503783"/>
          </a:xfrm>
          <a:prstGeom prst="rect">
            <a:avLst/>
          </a:prstGeom>
          <a:noFill/>
          <a:ln>
            <a:noFill/>
          </a:ln>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714139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0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000" dirty="0"/>
              <a:t>After Jesus' death the twelve apostles have gathered. Here the Holy Spirit descends on them, in the shape of a white pigeon. The twelve are now able to speak in all languages, symbolised by the tongues on their heads. They can now spread the message to all nations.</a:t>
            </a:r>
            <a:br>
              <a:rPr lang="en-GB" sz="2000" dirty="0"/>
            </a:br>
            <a:r>
              <a:rPr lang="en-GB" sz="2000" dirty="0"/>
              <a:t>In the foreground men from various countries are amazed when they hear the apostles speak in their languages.</a:t>
            </a:r>
            <a:br>
              <a:rPr lang="en-GB" sz="2000" dirty="0"/>
            </a:br>
            <a:endParaRPr lang="en-GB" sz="2000" dirty="0"/>
          </a:p>
        </p:txBody>
      </p:sp>
      <p:pic>
        <p:nvPicPr>
          <p:cNvPr id="3" name="Picture 2" descr="Giotto: Pentecost (Lond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159" y="1795190"/>
            <a:ext cx="5506629" cy="4870767"/>
          </a:xfrm>
          <a:prstGeom prst="rect">
            <a:avLst/>
          </a:prstGeom>
          <a:noFill/>
          <a:ln>
            <a:noFill/>
          </a:ln>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7533700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91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97" y="1162594"/>
            <a:ext cx="10147672" cy="5276034"/>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40822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AF5090F677744EA3362B35D3ACEA2C" ma:contentTypeVersion="4" ma:contentTypeDescription="Create a new document." ma:contentTypeScope="" ma:versionID="258960484cf193087843d57b92cd94e0">
  <xsd:schema xmlns:xsd="http://www.w3.org/2001/XMLSchema" xmlns:xs="http://www.w3.org/2001/XMLSchema" xmlns:p="http://schemas.microsoft.com/office/2006/metadata/properties" xmlns:ns2="928da695-8159-4cd1-8712-ca14173c88db" targetNamespace="http://schemas.microsoft.com/office/2006/metadata/properties" ma:root="true" ma:fieldsID="41a92f21cf2f88b0ec3e3efcce5b5a8a" ns2:_="">
    <xsd:import namespace="928da695-8159-4cd1-8712-ca14173c88db"/>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8da695-8159-4cd1-8712-ca14173c88db"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928da695-8159-4cd1-8712-ca14173c88db" xsi:nil="true"/>
  </documentManagement>
</p:properties>
</file>

<file path=customXml/itemProps1.xml><?xml version="1.0" encoding="utf-8"?>
<ds:datastoreItem xmlns:ds="http://schemas.openxmlformats.org/officeDocument/2006/customXml" ds:itemID="{EA8CD60A-4595-45EF-A5D7-8C976223B351}"/>
</file>

<file path=customXml/itemProps2.xml><?xml version="1.0" encoding="utf-8"?>
<ds:datastoreItem xmlns:ds="http://schemas.openxmlformats.org/officeDocument/2006/customXml" ds:itemID="{1316005C-7EDC-46DD-B3EC-B735E5878792}"/>
</file>

<file path=customXml/itemProps3.xml><?xml version="1.0" encoding="utf-8"?>
<ds:datastoreItem xmlns:ds="http://schemas.openxmlformats.org/officeDocument/2006/customXml" ds:itemID="{2C70BD05-73E7-4264-907C-DD5B73972340}"/>
</file>

<file path=docProps/app.xml><?xml version="1.0" encoding="utf-8"?>
<Properties xmlns="http://schemas.openxmlformats.org/officeDocument/2006/extended-properties" xmlns:vt="http://schemas.openxmlformats.org/officeDocument/2006/docPropsVTypes">
  <TotalTime>92</TotalTime>
  <Words>226</Words>
  <Application>Microsoft Office PowerPoint</Application>
  <PresentationFormat>Widescreen</PresentationFormat>
  <Paragraphs>17</Paragraphs>
  <Slides>9</Slides>
  <Notes>0</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R.E. Pentecost Lesson 2</vt:lpstr>
      <vt:lpstr>In lesson 1, you learned about the events of Pentecost. Can you remember what they were?</vt:lpstr>
      <vt:lpstr>We are going to look at some different art work that tell different parts of the events of Pentecost. You will need to be a good detective to work out clues from the art work. Some of the paintings are modern, some are old. It would be good to look at them all first and then choose one to focus on. Your task is to write down: * what you think the people in the picture are feeling * what the picture tells you about Pentecost or the view of the person who painted it.</vt:lpstr>
      <vt:lpstr>What does this dramatic, modern painting tell us about Pentecost?</vt:lpstr>
      <vt:lpstr>The twelve disciples are in a room when the Holy Spirit descents upon them. This is one of Giotto's frescos in the Arena Chapel in Padua </vt:lpstr>
      <vt:lpstr>The flames of the Holy Ghost descend on Mary and the twelve apostles.  El Greco made this painting as part of an altarpiece for the church of the monastery Lady Mary of Aragon in Madrid.  </vt:lpstr>
      <vt:lpstr> The moment Jesus' followers had been waiting for has finally come: the descent of the Holy Spirit upon them. This painting is also known by its short name Pentecost. </vt:lpstr>
      <vt:lpstr>After Jesus' death the twelve apostles have gathered. Here the Holy Spirit descends on them, in the shape of a white pigeon. The twelve are now able to speak in all languages, symbolised by the tongues on their heads. They can now spread the message to all nations. In the foreground men from various countries are amazed when they hear the apostles speak in their languages.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 Pentecost Lesson 2</dc:title>
  <dc:creator>Becky Parris</dc:creator>
  <cp:lastModifiedBy>Becky Parris</cp:lastModifiedBy>
  <cp:revision>13</cp:revision>
  <cp:lastPrinted>2021-01-15T08:34:05Z</cp:lastPrinted>
  <dcterms:created xsi:type="dcterms:W3CDTF">2021-01-15T07:02:49Z</dcterms:created>
  <dcterms:modified xsi:type="dcterms:W3CDTF">2021-01-15T16:20:54Z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0x010100F8AF5090F677744EA3362B35D3ACEA2C</vt:lpwstr>
  </property>
  <property fmtid="{D5CDD505-2E9C-101B-9397-08002B2CF9AE}" pid="3" name="Order">
    <vt:r8>19800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