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57" r:id="rId7"/>
    <p:sldId id="262" r:id="rId8"/>
    <p:sldId id="263" r:id="rId9"/>
    <p:sldId id="260" r:id="rId10"/>
    <p:sldId id="258"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DF0FA-3F14-45A4-81E8-61AFF9DD5BE5}" v="860" dt="2021-01-23T09:18:54.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1" d="100"/>
          <a:sy n="91" d="100"/>
        </p:scale>
        <p:origin x="208"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Parris" userId="S::rparris@stcleerprimary.co.uk::262ff3ae-38ce-45a0-8ba4-0c1764c780de" providerId="AD" clId="Web-{20DDF0FA-3F14-45A4-81E8-61AFF9DD5BE5}"/>
    <pc:docChg chg="addSld modSld">
      <pc:chgData name="Rebecca Parris" userId="S::rparris@stcleerprimary.co.uk::262ff3ae-38ce-45a0-8ba4-0c1764c780de" providerId="AD" clId="Web-{20DDF0FA-3F14-45A4-81E8-61AFF9DD5BE5}" dt="2021-01-23T09:18:54.253" v="415" actId="20577"/>
      <pc:docMkLst>
        <pc:docMk/>
      </pc:docMkLst>
      <pc:sldChg chg="modSp new">
        <pc:chgData name="Rebecca Parris" userId="S::rparris@stcleerprimary.co.uk::262ff3ae-38ce-45a0-8ba4-0c1764c780de" providerId="AD" clId="Web-{20DDF0FA-3F14-45A4-81E8-61AFF9DD5BE5}" dt="2021-01-23T09:18:54.253" v="415" actId="20577"/>
        <pc:sldMkLst>
          <pc:docMk/>
          <pc:sldMk cId="2103621000" sldId="261"/>
        </pc:sldMkLst>
        <pc:spChg chg="mod">
          <ac:chgData name="Rebecca Parris" userId="S::rparris@stcleerprimary.co.uk::262ff3ae-38ce-45a0-8ba4-0c1764c780de" providerId="AD" clId="Web-{20DDF0FA-3F14-45A4-81E8-61AFF9DD5BE5}" dt="2021-01-23T09:14:03.152" v="20" actId="20577"/>
          <ac:spMkLst>
            <pc:docMk/>
            <pc:sldMk cId="2103621000" sldId="261"/>
            <ac:spMk id="2" creationId="{E5276EBB-A720-45FF-A250-E8BA8496EC1B}"/>
          </ac:spMkLst>
        </pc:spChg>
        <pc:spChg chg="mod">
          <ac:chgData name="Rebecca Parris" userId="S::rparris@stcleerprimary.co.uk::262ff3ae-38ce-45a0-8ba4-0c1764c780de" providerId="AD" clId="Web-{20DDF0FA-3F14-45A4-81E8-61AFF9DD5BE5}" dt="2021-01-23T09:18:54.253" v="415" actId="20577"/>
          <ac:spMkLst>
            <pc:docMk/>
            <pc:sldMk cId="2103621000" sldId="261"/>
            <ac:spMk id="3" creationId="{92421C95-2E76-4C9F-95ED-58D2837E6D0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FB5936-5C33-4C71-9C3F-7D16ED4512DE}"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161638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FB5936-5C33-4C71-9C3F-7D16ED4512DE}"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353393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FB5936-5C33-4C71-9C3F-7D16ED4512DE}"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263931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FB5936-5C33-4C71-9C3F-7D16ED4512DE}"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413122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B5936-5C33-4C71-9C3F-7D16ED4512DE}"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103174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FB5936-5C33-4C71-9C3F-7D16ED4512DE}"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258314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FB5936-5C33-4C71-9C3F-7D16ED4512DE}" type="datetimeFigureOut">
              <a:rPr lang="en-GB" smtClean="0"/>
              <a:t>25/01/2021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317260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FB5936-5C33-4C71-9C3F-7D16ED4512DE}"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294345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B5936-5C33-4C71-9C3F-7D16ED4512DE}" type="datetimeFigureOut">
              <a:rPr lang="en-GB" smtClean="0"/>
              <a:t>25/01/2021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216264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FB5936-5C33-4C71-9C3F-7D16ED4512DE}"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172771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FB5936-5C33-4C71-9C3F-7D16ED4512DE}"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8AF794-B981-4468-8214-F97D7AF50150}" type="slidenum">
              <a:rPr lang="en-GB" smtClean="0"/>
              <a:t>‹#›</a:t>
            </a:fld>
            <a:endParaRPr lang="en-GB"/>
          </a:p>
        </p:txBody>
      </p:sp>
    </p:spTree>
    <p:extLst>
      <p:ext uri="{BB962C8B-B14F-4D97-AF65-F5344CB8AC3E}">
        <p14:creationId xmlns:p14="http://schemas.microsoft.com/office/powerpoint/2010/main" val="270036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5936-5C33-4C71-9C3F-7D16ED4512DE}" type="datetimeFigureOut">
              <a:rPr lang="en-GB" smtClean="0"/>
              <a:t>25/01/2021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AF794-B981-4468-8214-F97D7AF50150}" type="slidenum">
              <a:rPr lang="en-GB" smtClean="0"/>
              <a:t>‹#›</a:t>
            </a:fld>
            <a:endParaRPr lang="en-GB"/>
          </a:p>
        </p:txBody>
      </p:sp>
    </p:spTree>
    <p:extLst>
      <p:ext uri="{BB962C8B-B14F-4D97-AF65-F5344CB8AC3E}">
        <p14:creationId xmlns:p14="http://schemas.microsoft.com/office/powerpoint/2010/main" val="88841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Stories in Imaginary Worlds</a:t>
            </a:r>
          </a:p>
        </p:txBody>
      </p:sp>
      <p:sp>
        <p:nvSpPr>
          <p:cNvPr id="3" name="Subtitle 2"/>
          <p:cNvSpPr>
            <a:spLocks noGrp="1"/>
          </p:cNvSpPr>
          <p:nvPr>
            <p:ph type="subTitle" idx="1"/>
          </p:nvPr>
        </p:nvSpPr>
        <p:spPr/>
        <p:txBody>
          <a:bodyPr/>
          <a:lstStyle/>
          <a:p>
            <a:r>
              <a:rPr lang="en-GB" dirty="0"/>
              <a:t>Lesson 4 - What are the ingredients for a good story?</a:t>
            </a:r>
          </a:p>
        </p:txBody>
      </p:sp>
    </p:spTree>
    <p:extLst>
      <p:ext uri="{BB962C8B-B14F-4D97-AF65-F5344CB8AC3E}">
        <p14:creationId xmlns:p14="http://schemas.microsoft.com/office/powerpoint/2010/main" val="321165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6EBB-A720-45FF-A250-E8BA8496EC1B}"/>
              </a:ext>
            </a:extLst>
          </p:cNvPr>
          <p:cNvSpPr>
            <a:spLocks noGrp="1"/>
          </p:cNvSpPr>
          <p:nvPr>
            <p:ph type="title"/>
          </p:nvPr>
        </p:nvSpPr>
        <p:spPr/>
        <p:txBody>
          <a:bodyPr>
            <a:normAutofit/>
          </a:bodyPr>
          <a:lstStyle/>
          <a:p>
            <a:r>
              <a:rPr lang="en-US" sz="2800" u="sng" dirty="0">
                <a:cs typeface="Calibri Light"/>
              </a:rPr>
              <a:t>Home Schooling Tips</a:t>
            </a:r>
          </a:p>
        </p:txBody>
      </p:sp>
      <p:sp>
        <p:nvSpPr>
          <p:cNvPr id="3" name="Content Placeholder 2">
            <a:extLst>
              <a:ext uri="{FF2B5EF4-FFF2-40B4-BE49-F238E27FC236}">
                <a16:creationId xmlns:a16="http://schemas.microsoft.com/office/drawing/2014/main" id="{92421C95-2E76-4C9F-95ED-58D2837E6D0B}"/>
              </a:ext>
            </a:extLst>
          </p:cNvPr>
          <p:cNvSpPr>
            <a:spLocks noGrp="1"/>
          </p:cNvSpPr>
          <p:nvPr>
            <p:ph idx="1"/>
          </p:nvPr>
        </p:nvSpPr>
        <p:spPr>
          <a:xfrm>
            <a:off x="838200" y="1444498"/>
            <a:ext cx="11014276" cy="4940809"/>
          </a:xfrm>
        </p:spPr>
        <p:txBody>
          <a:bodyPr vert="horz" lIns="91440" tIns="45720" rIns="91440" bIns="45720" rtlCol="0" anchor="t">
            <a:normAutofit/>
          </a:bodyPr>
          <a:lstStyle/>
          <a:p>
            <a:pPr marL="0" indent="0">
              <a:buNone/>
            </a:pPr>
            <a:r>
              <a:rPr lang="en-US" sz="2400" dirty="0">
                <a:latin typeface="+mj-lt"/>
                <a:cs typeface="Calibri" panose="020F0502020204030204"/>
              </a:rPr>
              <a:t>This toolkit is to help children understand what needs to be included for a good story. We use them a lot at school and the structure can be very beneficial. Decide how this will work for you at home and adapt the lesson if this helps.</a:t>
            </a:r>
          </a:p>
          <a:p>
            <a:pPr marL="0" indent="0">
              <a:buNone/>
            </a:pPr>
            <a:endParaRPr lang="en-US" sz="2400" dirty="0">
              <a:latin typeface="+mj-lt"/>
              <a:cs typeface="Calibri" panose="020F0502020204030204"/>
            </a:endParaRPr>
          </a:p>
          <a:p>
            <a:pPr marL="0" indent="0">
              <a:buNone/>
            </a:pPr>
            <a:r>
              <a:rPr lang="en-US" sz="2400" dirty="0">
                <a:latin typeface="+mj-lt"/>
                <a:cs typeface="Calibri" panose="020F0502020204030204"/>
              </a:rPr>
              <a:t>Top Tips:</a:t>
            </a:r>
          </a:p>
          <a:p>
            <a:pPr marL="0" indent="0">
              <a:buNone/>
            </a:pPr>
            <a:r>
              <a:rPr lang="en-US" sz="2400" dirty="0">
                <a:latin typeface="+mj-lt"/>
                <a:cs typeface="Calibri" panose="020F0502020204030204"/>
              </a:rPr>
              <a:t>* Discuss what makes a good story.</a:t>
            </a:r>
          </a:p>
          <a:p>
            <a:pPr marL="0" indent="0">
              <a:buNone/>
            </a:pPr>
            <a:r>
              <a:rPr lang="en-US" sz="2400" dirty="0">
                <a:latin typeface="+mj-lt"/>
                <a:cs typeface="Calibri" panose="020F0502020204030204"/>
              </a:rPr>
              <a:t>* Act out a short story and think about what you would need to do if you were writing your own story.</a:t>
            </a:r>
          </a:p>
          <a:p>
            <a:pPr marL="0" indent="0">
              <a:buNone/>
            </a:pPr>
            <a:r>
              <a:rPr lang="en-US" sz="2400" dirty="0">
                <a:latin typeface="+mj-lt"/>
                <a:cs typeface="Calibri" panose="020F0502020204030204"/>
              </a:rPr>
              <a:t>* Present the toolkit in a more interesting way/ a way that is more meaningful for you.</a:t>
            </a:r>
          </a:p>
        </p:txBody>
      </p:sp>
    </p:spTree>
    <p:extLst>
      <p:ext uri="{BB962C8B-B14F-4D97-AF65-F5344CB8AC3E}">
        <p14:creationId xmlns:p14="http://schemas.microsoft.com/office/powerpoint/2010/main" val="210362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6383"/>
            <a:ext cx="10515600" cy="1014305"/>
          </a:xfrm>
        </p:spPr>
        <p:txBody>
          <a:bodyPr>
            <a:normAutofit fontScale="90000"/>
          </a:bodyPr>
          <a:lstStyle/>
          <a:p>
            <a:pPr algn="ctr"/>
            <a:r>
              <a:rPr lang="en-GB" dirty="0"/>
              <a:t>We are learning to understand the key features of story writing.</a:t>
            </a:r>
          </a:p>
        </p:txBody>
      </p:sp>
      <p:sp>
        <p:nvSpPr>
          <p:cNvPr id="3" name="Content Placeholder 2"/>
          <p:cNvSpPr>
            <a:spLocks noGrp="1"/>
          </p:cNvSpPr>
          <p:nvPr>
            <p:ph idx="1"/>
          </p:nvPr>
        </p:nvSpPr>
        <p:spPr>
          <a:xfrm>
            <a:off x="838200" y="2847371"/>
            <a:ext cx="10515600" cy="3329591"/>
          </a:xfrm>
        </p:spPr>
        <p:txBody>
          <a:bodyPr/>
          <a:lstStyle/>
          <a:p>
            <a:pPr marL="0" indent="0" algn="ctr">
              <a:buNone/>
            </a:pPr>
            <a:r>
              <a:rPr lang="en-GB" dirty="0">
                <a:latin typeface="+mj-lt"/>
              </a:rPr>
              <a:t>SUCCESS CRITERIA</a:t>
            </a:r>
          </a:p>
          <a:p>
            <a:pPr algn="ctr"/>
            <a:r>
              <a:rPr lang="en-GB" dirty="0">
                <a:latin typeface="+mj-lt"/>
              </a:rPr>
              <a:t>I can understand the features outlined in a given toolkit.</a:t>
            </a:r>
          </a:p>
          <a:p>
            <a:pPr algn="ctr"/>
            <a:r>
              <a:rPr lang="en-GB" dirty="0">
                <a:latin typeface="+mj-lt"/>
              </a:rPr>
              <a:t>I can create my own story toolkit.</a:t>
            </a:r>
          </a:p>
        </p:txBody>
      </p:sp>
    </p:spTree>
    <p:extLst>
      <p:ext uri="{BB962C8B-B14F-4D97-AF65-F5344CB8AC3E}">
        <p14:creationId xmlns:p14="http://schemas.microsoft.com/office/powerpoint/2010/main" val="392054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1F09-1D5F-8842-BD11-E2348586F91D}"/>
              </a:ext>
            </a:extLst>
          </p:cNvPr>
          <p:cNvSpPr>
            <a:spLocks noGrp="1"/>
          </p:cNvSpPr>
          <p:nvPr>
            <p:ph type="title"/>
          </p:nvPr>
        </p:nvSpPr>
        <p:spPr/>
        <p:txBody>
          <a:bodyPr>
            <a:normAutofit fontScale="90000"/>
          </a:bodyPr>
          <a:lstStyle/>
          <a:p>
            <a:r>
              <a:rPr lang="en-US" dirty="0"/>
              <a:t>Let’s think about some stories set in imaginary worlds - what makes them good stories?</a:t>
            </a:r>
          </a:p>
        </p:txBody>
      </p:sp>
      <p:pic>
        <p:nvPicPr>
          <p:cNvPr id="5" name="Picture 4" descr="A large group of people at a party&#10;&#10;Description automatically generated with low confidence">
            <a:extLst>
              <a:ext uri="{FF2B5EF4-FFF2-40B4-BE49-F238E27FC236}">
                <a16:creationId xmlns:a16="http://schemas.microsoft.com/office/drawing/2014/main" id="{1655E7EC-E92E-FC4C-8DFD-6DF5A3BA7C15}"/>
              </a:ext>
            </a:extLst>
          </p:cNvPr>
          <p:cNvPicPr>
            <a:picLocks noChangeAspect="1"/>
          </p:cNvPicPr>
          <p:nvPr/>
        </p:nvPicPr>
        <p:blipFill rotWithShape="1">
          <a:blip r:embed="rId2">
            <a:extLst>
              <a:ext uri="{28A0092B-C50C-407E-A947-70E740481C1C}">
                <a14:useLocalDpi xmlns:a14="http://schemas.microsoft.com/office/drawing/2010/main" val="0"/>
              </a:ext>
            </a:extLst>
          </a:blip>
          <a:srcRect b="17742"/>
          <a:stretch/>
        </p:blipFill>
        <p:spPr>
          <a:xfrm>
            <a:off x="5557999" y="4361663"/>
            <a:ext cx="5536878" cy="2277266"/>
          </a:xfrm>
          <a:prstGeom prst="rect">
            <a:avLst/>
          </a:prstGeom>
        </p:spPr>
      </p:pic>
      <p:pic>
        <p:nvPicPr>
          <p:cNvPr id="7" name="Picture 6" descr="A picture containing grass, outdoor, sky, hill&#10;&#10;Description automatically generated">
            <a:extLst>
              <a:ext uri="{FF2B5EF4-FFF2-40B4-BE49-F238E27FC236}">
                <a16:creationId xmlns:a16="http://schemas.microsoft.com/office/drawing/2014/main" id="{969ED8D6-C5E6-104D-AA77-121DB3885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470" y="1690688"/>
            <a:ext cx="3703004" cy="2470598"/>
          </a:xfrm>
          <a:prstGeom prst="rect">
            <a:avLst/>
          </a:prstGeom>
        </p:spPr>
      </p:pic>
      <p:pic>
        <p:nvPicPr>
          <p:cNvPr id="9" name="Picture 8">
            <a:extLst>
              <a:ext uri="{FF2B5EF4-FFF2-40B4-BE49-F238E27FC236}">
                <a16:creationId xmlns:a16="http://schemas.microsoft.com/office/drawing/2014/main" id="{17BB3CA6-532D-DF47-9086-00517CCA3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316" y="1690688"/>
            <a:ext cx="4352082" cy="2448046"/>
          </a:xfrm>
          <a:prstGeom prst="rect">
            <a:avLst/>
          </a:prstGeom>
        </p:spPr>
      </p:pic>
      <p:pic>
        <p:nvPicPr>
          <p:cNvPr id="11" name="Picture 10">
            <a:extLst>
              <a:ext uri="{FF2B5EF4-FFF2-40B4-BE49-F238E27FC236}">
                <a16:creationId xmlns:a16="http://schemas.microsoft.com/office/drawing/2014/main" id="{02F4B110-1CEF-D74A-8DA9-9D46671A5AB6}"/>
              </a:ext>
            </a:extLst>
          </p:cNvPr>
          <p:cNvPicPr>
            <a:picLocks noChangeAspect="1"/>
          </p:cNvPicPr>
          <p:nvPr/>
        </p:nvPicPr>
        <p:blipFill rotWithShape="1">
          <a:blip r:embed="rId5">
            <a:extLst>
              <a:ext uri="{28A0092B-C50C-407E-A947-70E740481C1C}">
                <a14:useLocalDpi xmlns:a14="http://schemas.microsoft.com/office/drawing/2010/main" val="0"/>
              </a:ext>
            </a:extLst>
          </a:blip>
          <a:srcRect t="11666"/>
          <a:stretch/>
        </p:blipFill>
        <p:spPr>
          <a:xfrm>
            <a:off x="484143" y="1694065"/>
            <a:ext cx="2796906" cy="2470598"/>
          </a:xfrm>
          <a:prstGeom prst="rect">
            <a:avLst/>
          </a:prstGeom>
        </p:spPr>
      </p:pic>
      <p:pic>
        <p:nvPicPr>
          <p:cNvPr id="14" name="Picture 13" descr="A person in a garment&#10;&#10;Description automatically generated with medium confidence">
            <a:extLst>
              <a:ext uri="{FF2B5EF4-FFF2-40B4-BE49-F238E27FC236}">
                <a16:creationId xmlns:a16="http://schemas.microsoft.com/office/drawing/2014/main" id="{99761FF5-5F09-C640-BEE1-266781A463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2907" y="4348216"/>
            <a:ext cx="4096283" cy="2304159"/>
          </a:xfrm>
          <a:prstGeom prst="rect">
            <a:avLst/>
          </a:prstGeom>
        </p:spPr>
      </p:pic>
    </p:spTree>
    <p:extLst>
      <p:ext uri="{BB962C8B-B14F-4D97-AF65-F5344CB8AC3E}">
        <p14:creationId xmlns:p14="http://schemas.microsoft.com/office/powerpoint/2010/main" val="209292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024E-C52D-9B40-AC84-DC5EB79A96CE}"/>
              </a:ext>
            </a:extLst>
          </p:cNvPr>
          <p:cNvSpPr>
            <a:spLocks noGrp="1"/>
          </p:cNvSpPr>
          <p:nvPr>
            <p:ph type="title"/>
          </p:nvPr>
        </p:nvSpPr>
        <p:spPr/>
        <p:txBody>
          <a:bodyPr/>
          <a:lstStyle/>
          <a:p>
            <a:r>
              <a:rPr lang="en-US" dirty="0"/>
              <a:t>What makes this a good description?</a:t>
            </a:r>
          </a:p>
        </p:txBody>
      </p:sp>
      <p:sp>
        <p:nvSpPr>
          <p:cNvPr id="3" name="Content Placeholder 2">
            <a:extLst>
              <a:ext uri="{FF2B5EF4-FFF2-40B4-BE49-F238E27FC236}">
                <a16:creationId xmlns:a16="http://schemas.microsoft.com/office/drawing/2014/main" id="{8756E32B-77BE-2F4A-88AF-4CBE6DD84B9F}"/>
              </a:ext>
            </a:extLst>
          </p:cNvPr>
          <p:cNvSpPr>
            <a:spLocks noGrp="1"/>
          </p:cNvSpPr>
          <p:nvPr>
            <p:ph idx="1"/>
          </p:nvPr>
        </p:nvSpPr>
        <p:spPr/>
        <p:txBody>
          <a:bodyPr>
            <a:normAutofit fontScale="85000" lnSpcReduction="20000"/>
          </a:bodyPr>
          <a:lstStyle/>
          <a:p>
            <a:pPr marL="0" indent="0">
              <a:lnSpc>
                <a:spcPct val="120000"/>
              </a:lnSpc>
              <a:buNone/>
            </a:pPr>
            <a:r>
              <a:rPr lang="en-GB" dirty="0">
                <a:latin typeface="+mj-lt"/>
              </a:rPr>
              <a:t>Harry had never even imagined such a strange and splendid place. It was lit by thousands and thousands of candles which were floating in mid-air over four long tables, where the rest of the students were sitting. These tables were laid with glittering golden plates and goblets. At the top of the hall was another long table where the teachers were sitting. Professor McGonagall led the first-years up here so that they came to a half in a line facing the other students, with the teachers behind them. The hundreds of faces staring at them looked like pale lanterns in the flickering candlelight. Dotted here and there around the students, the ghosts shone misty silver. Mainly to avoid all the staring eyes, Harry looked upwards and saw a velvety black ceiling dotted with stars. He heard Hermione whisper, "It's bewitched to look like the sky outside, I read it in Hogwarts: A History."</a:t>
            </a:r>
            <a:endParaRPr lang="en-US" dirty="0">
              <a:latin typeface="+mj-lt"/>
            </a:endParaRPr>
          </a:p>
        </p:txBody>
      </p:sp>
    </p:spTree>
    <p:extLst>
      <p:ext uri="{BB962C8B-B14F-4D97-AF65-F5344CB8AC3E}">
        <p14:creationId xmlns:p14="http://schemas.microsoft.com/office/powerpoint/2010/main" val="347773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task:</a:t>
            </a:r>
          </a:p>
        </p:txBody>
      </p:sp>
      <p:sp>
        <p:nvSpPr>
          <p:cNvPr id="3" name="Content Placeholder 2"/>
          <p:cNvSpPr>
            <a:spLocks noGrp="1"/>
          </p:cNvSpPr>
          <p:nvPr>
            <p:ph idx="1"/>
          </p:nvPr>
        </p:nvSpPr>
        <p:spPr/>
        <p:txBody>
          <a:bodyPr/>
          <a:lstStyle/>
          <a:p>
            <a:pPr marL="0" indent="0">
              <a:buNone/>
            </a:pPr>
            <a:r>
              <a:rPr lang="en-GB" dirty="0">
                <a:latin typeface="+mj-lt"/>
              </a:rPr>
              <a:t>You have 30 minutes now to create your toolkit for a story in an imaginary world. After this, we will talk through what you’ve come up with.</a:t>
            </a:r>
          </a:p>
          <a:p>
            <a:pPr marL="0" indent="0">
              <a:buNone/>
            </a:pPr>
            <a:endParaRPr lang="en-GB" dirty="0">
              <a:latin typeface="+mj-lt"/>
            </a:endParaRPr>
          </a:p>
          <a:p>
            <a:pPr marL="0" indent="0">
              <a:buNone/>
            </a:pPr>
            <a:r>
              <a:rPr lang="en-GB" dirty="0">
                <a:latin typeface="+mj-lt"/>
              </a:rPr>
              <a:t>There is an example on the assignment attached to the PowerPoint and also a blank template for you to write your own toolkit. If you have a paper pack, both of these sheets are in there and you can also download it on the blog.</a:t>
            </a:r>
          </a:p>
          <a:p>
            <a:pPr marL="0" indent="0">
              <a:buNone/>
            </a:pPr>
            <a:endParaRPr lang="en-GB" dirty="0">
              <a:latin typeface="+mj-lt"/>
            </a:endParaRPr>
          </a:p>
          <a:p>
            <a:pPr marL="0" indent="0">
              <a:buNone/>
            </a:pPr>
            <a:endParaRPr lang="en-GB" dirty="0">
              <a:latin typeface="+mj-lt"/>
            </a:endParaRPr>
          </a:p>
          <a:p>
            <a:endParaRPr lang="en-GB" dirty="0">
              <a:latin typeface="+mj-lt"/>
            </a:endParaRPr>
          </a:p>
        </p:txBody>
      </p:sp>
    </p:spTree>
    <p:extLst>
      <p:ext uri="{BB962C8B-B14F-4D97-AF65-F5344CB8AC3E}">
        <p14:creationId xmlns:p14="http://schemas.microsoft.com/office/powerpoint/2010/main" val="421385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Autofit/>
          </a:bodyPr>
          <a:lstStyle/>
          <a:p>
            <a:pPr algn="ctr"/>
            <a:r>
              <a:rPr lang="en-GB" sz="2400" dirty="0"/>
              <a:t>A Year 4 Toolkit for writing a story set in an imaginary world would include the following features:</a:t>
            </a:r>
          </a:p>
        </p:txBody>
      </p:sp>
      <p:sp>
        <p:nvSpPr>
          <p:cNvPr id="3" name="Content Placeholder 2"/>
          <p:cNvSpPr>
            <a:spLocks noGrp="1"/>
          </p:cNvSpPr>
          <p:nvPr>
            <p:ph idx="1"/>
          </p:nvPr>
        </p:nvSpPr>
        <p:spPr>
          <a:xfrm>
            <a:off x="838200" y="1309020"/>
            <a:ext cx="10515600" cy="5171123"/>
          </a:xfrm>
        </p:spPr>
        <p:txBody>
          <a:bodyPr>
            <a:normAutofit/>
          </a:bodyPr>
          <a:lstStyle/>
          <a:p>
            <a:r>
              <a:rPr lang="en-GB" sz="2400" dirty="0">
                <a:latin typeface="+mj-lt"/>
              </a:rPr>
              <a:t>My story is set in an imaginary place or time.</a:t>
            </a:r>
          </a:p>
          <a:p>
            <a:r>
              <a:rPr lang="en-GB" sz="2400" dirty="0">
                <a:latin typeface="+mj-lt"/>
              </a:rPr>
              <a:t>I describe the setting using adjectives and adjectival phrases.</a:t>
            </a:r>
          </a:p>
          <a:p>
            <a:r>
              <a:rPr lang="en-GB" sz="2400" dirty="0">
                <a:latin typeface="+mj-lt"/>
              </a:rPr>
              <a:t>I describe at least one character.</a:t>
            </a:r>
          </a:p>
          <a:p>
            <a:r>
              <a:rPr lang="en-GB" sz="2400" dirty="0">
                <a:latin typeface="+mj-lt"/>
              </a:rPr>
              <a:t>There are make- believe characters.</a:t>
            </a:r>
          </a:p>
          <a:p>
            <a:r>
              <a:rPr lang="en-GB" sz="2400" dirty="0">
                <a:latin typeface="+mj-lt"/>
              </a:rPr>
              <a:t>I will include some magic.</a:t>
            </a:r>
          </a:p>
          <a:p>
            <a:r>
              <a:rPr lang="en-GB" sz="2400" dirty="0">
                <a:latin typeface="+mj-lt"/>
              </a:rPr>
              <a:t>I use powerful vocabulary and think about my word choices-especially verbs.</a:t>
            </a:r>
          </a:p>
          <a:p>
            <a:r>
              <a:rPr lang="en-GB" sz="2400" dirty="0">
                <a:latin typeface="+mj-lt"/>
              </a:rPr>
              <a:t>I include some speech (using inverted commas).</a:t>
            </a:r>
          </a:p>
          <a:p>
            <a:r>
              <a:rPr lang="en-GB" sz="2400" dirty="0">
                <a:latin typeface="+mj-lt"/>
              </a:rPr>
              <a:t>I write in paragraphs.</a:t>
            </a:r>
          </a:p>
          <a:p>
            <a:r>
              <a:rPr lang="en-GB" sz="2400" dirty="0">
                <a:latin typeface="+mj-lt"/>
              </a:rPr>
              <a:t>I edit and check my work throughout</a:t>
            </a:r>
          </a:p>
          <a:p>
            <a:endParaRPr lang="en-GB" sz="2400" dirty="0">
              <a:latin typeface="+mj-lt"/>
            </a:endParaRPr>
          </a:p>
        </p:txBody>
      </p:sp>
    </p:spTree>
    <p:extLst>
      <p:ext uri="{BB962C8B-B14F-4D97-AF65-F5344CB8AC3E}">
        <p14:creationId xmlns:p14="http://schemas.microsoft.com/office/powerpoint/2010/main" val="255381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The Year 5 toolkit would include all of the Year 4 success criteria, plus the following:</a:t>
            </a:r>
          </a:p>
        </p:txBody>
      </p:sp>
      <p:sp>
        <p:nvSpPr>
          <p:cNvPr id="3" name="Content Placeholder 2"/>
          <p:cNvSpPr>
            <a:spLocks noGrp="1"/>
          </p:cNvSpPr>
          <p:nvPr>
            <p:ph idx="1"/>
          </p:nvPr>
        </p:nvSpPr>
        <p:spPr/>
        <p:txBody>
          <a:bodyPr/>
          <a:lstStyle/>
          <a:p>
            <a:r>
              <a:rPr lang="en-GB" dirty="0">
                <a:latin typeface="+mj-lt"/>
              </a:rPr>
              <a:t>I use some parenthesis.</a:t>
            </a:r>
          </a:p>
          <a:p>
            <a:r>
              <a:rPr lang="en-GB" dirty="0">
                <a:latin typeface="+mj-lt"/>
              </a:rPr>
              <a:t>I use a metaphor or simile.</a:t>
            </a:r>
          </a:p>
        </p:txBody>
      </p:sp>
    </p:spTree>
    <p:extLst>
      <p:ext uri="{BB962C8B-B14F-4D97-AF65-F5344CB8AC3E}">
        <p14:creationId xmlns:p14="http://schemas.microsoft.com/office/powerpoint/2010/main" val="927035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E6CBEDE075554EAB150A34285C320D" ma:contentTypeVersion="6" ma:contentTypeDescription="Create a new document." ma:contentTypeScope="" ma:versionID="14ed253a870bc84d19fdf70b6e3f5aaa">
  <xsd:schema xmlns:xsd="http://www.w3.org/2001/XMLSchema" xmlns:xs="http://www.w3.org/2001/XMLSchema" xmlns:p="http://schemas.microsoft.com/office/2006/metadata/properties" xmlns:ns2="d97ec839-69ea-4ebf-8a3e-883c876d064a" targetNamespace="http://schemas.microsoft.com/office/2006/metadata/properties" ma:root="true" ma:fieldsID="bb2f6026d6c13879299e34966319502c" ns2:_="">
    <xsd:import namespace="d97ec839-69ea-4ebf-8a3e-883c876d064a"/>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ec839-69ea-4ebf-8a3e-883c876d064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d97ec839-69ea-4ebf-8a3e-883c876d064a" xsi:nil="true"/>
  </documentManagement>
</p:properties>
</file>

<file path=customXml/itemProps1.xml><?xml version="1.0" encoding="utf-8"?>
<ds:datastoreItem xmlns:ds="http://schemas.openxmlformats.org/officeDocument/2006/customXml" ds:itemID="{A8904424-76D7-43C3-A380-68A5D0850372}">
  <ds:schemaRefs>
    <ds:schemaRef ds:uri="http://schemas.microsoft.com/sharepoint/v3/contenttype/forms"/>
  </ds:schemaRefs>
</ds:datastoreItem>
</file>

<file path=customXml/itemProps2.xml><?xml version="1.0" encoding="utf-8"?>
<ds:datastoreItem xmlns:ds="http://schemas.openxmlformats.org/officeDocument/2006/customXml" ds:itemID="{09391DC4-5603-4400-B492-AC872797B0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7ec839-69ea-4ebf-8a3e-883c876d0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140F4E-E761-48A1-B0A0-B75EFF4B469A}">
  <ds:schemaRefs>
    <ds:schemaRef ds:uri="http://schemas.microsoft.com/office/2006/metadata/properties"/>
    <ds:schemaRef ds:uri="http://schemas.microsoft.com/office/infopath/2007/PartnerControls"/>
    <ds:schemaRef ds:uri="d97ec839-69ea-4ebf-8a3e-883c876d064a"/>
  </ds:schemaRefs>
</ds:datastoreItem>
</file>

<file path=docProps/app.xml><?xml version="1.0" encoding="utf-8"?>
<Properties xmlns="http://schemas.openxmlformats.org/officeDocument/2006/extended-properties" xmlns:vt="http://schemas.openxmlformats.org/officeDocument/2006/docPropsVTypes">
  <TotalTime>43</TotalTime>
  <Words>550</Words>
  <Application>Microsoft Macintosh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Stories in Imaginary Worlds</vt:lpstr>
      <vt:lpstr>Home Schooling Tips</vt:lpstr>
      <vt:lpstr>We are learning to understand the key features of story writing.</vt:lpstr>
      <vt:lpstr>Let’s think about some stories set in imaginary worlds - what makes them good stories?</vt:lpstr>
      <vt:lpstr>What makes this a good description?</vt:lpstr>
      <vt:lpstr>Your task:</vt:lpstr>
      <vt:lpstr>A Year 4 Toolkit for writing a story set in an imaginary world would include the following features:</vt:lpstr>
      <vt:lpstr>The Year 5 toolkit would include all of the Year 4 success criteria, plus the following: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Stories in Imaginary Worlds</dc:title>
  <dc:creator>Becky Parris</dc:creator>
  <cp:lastModifiedBy>Marianne Wright</cp:lastModifiedBy>
  <cp:revision>42</cp:revision>
  <dcterms:created xsi:type="dcterms:W3CDTF">2021-01-20T05:20:10Z</dcterms:created>
  <dcterms:modified xsi:type="dcterms:W3CDTF">2021-01-25T14:59:06Z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0x0101009EE6CBEDE075554EAB150A34285C320D</vt:lpwstr>
  </property>
</Properties>
</file>