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0C5DF7-5C20-4693-99D2-3F2A320C1F5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254370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C5DF7-5C20-4693-99D2-3F2A320C1F5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319549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C5DF7-5C20-4693-99D2-3F2A320C1F5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320834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C5DF7-5C20-4693-99D2-3F2A320C1F5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375806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0C5DF7-5C20-4693-99D2-3F2A320C1F5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358401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0C5DF7-5C20-4693-99D2-3F2A320C1F5F}"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40140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0C5DF7-5C20-4693-99D2-3F2A320C1F5F}"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31415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0C5DF7-5C20-4693-99D2-3F2A320C1F5F}"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72715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C5DF7-5C20-4693-99D2-3F2A320C1F5F}"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16883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0C5DF7-5C20-4693-99D2-3F2A320C1F5F}"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181134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0C5DF7-5C20-4693-99D2-3F2A320C1F5F}"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D6B4D-3B14-4B0B-8AE4-39B264D7D5B6}" type="slidenum">
              <a:rPr lang="en-GB" smtClean="0"/>
              <a:t>‹#›</a:t>
            </a:fld>
            <a:endParaRPr lang="en-GB"/>
          </a:p>
        </p:txBody>
      </p:sp>
    </p:spTree>
    <p:extLst>
      <p:ext uri="{BB962C8B-B14F-4D97-AF65-F5344CB8AC3E}">
        <p14:creationId xmlns:p14="http://schemas.microsoft.com/office/powerpoint/2010/main" val="269750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C5DF7-5C20-4693-99D2-3F2A320C1F5F}" type="datetimeFigureOut">
              <a:rPr lang="en-GB" smtClean="0"/>
              <a:t>10/02/2021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D6B4D-3B14-4B0B-8AE4-39B264D7D5B6}" type="slidenum">
              <a:rPr lang="en-GB" smtClean="0"/>
              <a:t>‹#›</a:t>
            </a:fld>
            <a:endParaRPr lang="en-GB"/>
          </a:p>
        </p:txBody>
      </p:sp>
    </p:spTree>
    <p:extLst>
      <p:ext uri="{BB962C8B-B14F-4D97-AF65-F5344CB8AC3E}">
        <p14:creationId xmlns:p14="http://schemas.microsoft.com/office/powerpoint/2010/main" val="173941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SPAG – writing in the past </a:t>
            </a:r>
            <a:r>
              <a:rPr lang="en-GB" dirty="0" smtClean="0"/>
              <a:t>tense/Regular and Irregular Verbs</a:t>
            </a:r>
            <a:endParaRPr lang="en-GB" dirty="0"/>
          </a:p>
        </p:txBody>
      </p:sp>
      <p:sp>
        <p:nvSpPr>
          <p:cNvPr id="3" name="Subtitle 2"/>
          <p:cNvSpPr>
            <a:spLocks noGrp="1"/>
          </p:cNvSpPr>
          <p:nvPr>
            <p:ph type="subTitle" idx="1"/>
          </p:nvPr>
        </p:nvSpPr>
        <p:spPr/>
        <p:txBody>
          <a:bodyPr/>
          <a:lstStyle/>
          <a:p>
            <a:r>
              <a:rPr lang="en-GB" dirty="0" smtClean="0"/>
              <a:t>Thursday 11</a:t>
            </a:r>
            <a:r>
              <a:rPr lang="en-GB" baseline="30000" dirty="0" smtClean="0"/>
              <a:t>th</a:t>
            </a:r>
            <a:r>
              <a:rPr lang="en-GB" dirty="0" smtClean="0"/>
              <a:t> February 2021</a:t>
            </a:r>
          </a:p>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2777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you wrote your story last week, it should have been written in the </a:t>
            </a:r>
            <a:r>
              <a:rPr lang="en-GB" dirty="0" smtClean="0">
                <a:solidFill>
                  <a:srgbClr val="FF0000"/>
                </a:solidFill>
              </a:rPr>
              <a:t>PAST </a:t>
            </a:r>
            <a:r>
              <a:rPr lang="en-GB" dirty="0" smtClean="0"/>
              <a:t>tense.</a:t>
            </a:r>
            <a:endParaRPr lang="en-GB" dirty="0"/>
          </a:p>
        </p:txBody>
      </p:sp>
      <p:sp>
        <p:nvSpPr>
          <p:cNvPr id="3" name="Content Placeholder 2"/>
          <p:cNvSpPr>
            <a:spLocks noGrp="1"/>
          </p:cNvSpPr>
          <p:nvPr>
            <p:ph idx="1"/>
          </p:nvPr>
        </p:nvSpPr>
        <p:spPr/>
        <p:txBody>
          <a:bodyPr/>
          <a:lstStyle/>
          <a:p>
            <a:pPr marL="0" indent="0">
              <a:buNone/>
            </a:pPr>
            <a:r>
              <a:rPr lang="en-GB" dirty="0" smtClean="0"/>
              <a:t>SUCCESS CRITERIA:</a:t>
            </a:r>
          </a:p>
          <a:p>
            <a:r>
              <a:rPr lang="en-GB" dirty="0" smtClean="0"/>
              <a:t>I can recognise when a VERB is in the past or present tense.</a:t>
            </a:r>
          </a:p>
          <a:p>
            <a:r>
              <a:rPr lang="en-GB" dirty="0" smtClean="0"/>
              <a:t>I can recognise and remember the past tense of some verbs that change significantly from their root word.</a:t>
            </a:r>
          </a:p>
          <a:p>
            <a:r>
              <a:rPr lang="en-GB" dirty="0" smtClean="0"/>
              <a:t>I can remember that often verbs are changed to the past tense by adding the suffix “</a:t>
            </a:r>
            <a:r>
              <a:rPr lang="en-GB" dirty="0" err="1" smtClean="0"/>
              <a:t>ed</a:t>
            </a:r>
            <a:r>
              <a:rPr lang="en-GB" dirty="0" smtClean="0"/>
              <a:t>”</a:t>
            </a:r>
          </a:p>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1257" y="4926874"/>
            <a:ext cx="609600" cy="609600"/>
          </a:xfrm>
          <a:prstGeom prst="rect">
            <a:avLst/>
          </a:prstGeom>
        </p:spPr>
      </p:pic>
    </p:spTree>
    <p:extLst>
      <p:ext uri="{BB962C8B-B14F-4D97-AF65-F5344CB8AC3E}">
        <p14:creationId xmlns:p14="http://schemas.microsoft.com/office/powerpoint/2010/main" val="210644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2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REGULAR PAST TENSES</a:t>
            </a:r>
            <a:endParaRPr lang="en-GB" dirty="0"/>
          </a:p>
        </p:txBody>
      </p:sp>
      <p:sp>
        <p:nvSpPr>
          <p:cNvPr id="5" name="Content Placeholder 4"/>
          <p:cNvSpPr>
            <a:spLocks noGrp="1"/>
          </p:cNvSpPr>
          <p:nvPr>
            <p:ph idx="1"/>
          </p:nvPr>
        </p:nvSpPr>
        <p:spPr>
          <a:xfrm>
            <a:off x="838200" y="1358537"/>
            <a:ext cx="10515600" cy="4818426"/>
          </a:xfrm>
        </p:spPr>
        <p:txBody>
          <a:bodyPr>
            <a:normAutofit/>
          </a:bodyPr>
          <a:lstStyle/>
          <a:p>
            <a:pPr marL="0" indent="0">
              <a:buNone/>
            </a:pPr>
            <a:r>
              <a:rPr lang="en-GB" sz="3200" dirty="0" smtClean="0"/>
              <a:t>The main type are straight forward because you just add “</a:t>
            </a:r>
            <a:r>
              <a:rPr lang="en-GB" sz="3200" dirty="0" err="1" smtClean="0"/>
              <a:t>ed</a:t>
            </a:r>
            <a:r>
              <a:rPr lang="en-GB" sz="3200" dirty="0" smtClean="0"/>
              <a:t>” on the end.</a:t>
            </a:r>
          </a:p>
          <a:p>
            <a:pPr marL="0" indent="0">
              <a:buNone/>
            </a:pPr>
            <a:r>
              <a:rPr lang="en-GB" sz="3200" dirty="0" smtClean="0"/>
              <a:t>Examples:   </a:t>
            </a:r>
            <a:r>
              <a:rPr lang="en-GB" sz="3200" dirty="0" smtClean="0">
                <a:solidFill>
                  <a:srgbClr val="FF0000"/>
                </a:solidFill>
              </a:rPr>
              <a:t>asked     destroyed     wanted     laughed      stayed      fixed</a:t>
            </a:r>
          </a:p>
          <a:p>
            <a:pPr marL="0" indent="0">
              <a:buNone/>
            </a:pPr>
            <a:endParaRPr lang="en-GB" sz="3200" dirty="0">
              <a:solidFill>
                <a:srgbClr val="FF0000"/>
              </a:solidFill>
            </a:endParaRPr>
          </a:p>
          <a:p>
            <a:pPr marL="0" indent="0">
              <a:buNone/>
            </a:pPr>
            <a:r>
              <a:rPr lang="en-GB" sz="3200" dirty="0" smtClean="0"/>
              <a:t>With some verbs, you have to double the consonant at the end.</a:t>
            </a:r>
          </a:p>
          <a:p>
            <a:pPr marL="0" indent="0">
              <a:buNone/>
            </a:pPr>
            <a:r>
              <a:rPr lang="en-GB" sz="3200" dirty="0" smtClean="0"/>
              <a:t>Examples:    </a:t>
            </a:r>
            <a:r>
              <a:rPr lang="en-GB" sz="3200" dirty="0" smtClean="0">
                <a:solidFill>
                  <a:srgbClr val="00B0F0"/>
                </a:solidFill>
              </a:rPr>
              <a:t>skipped     travelled     stopped     tripped     hugged</a:t>
            </a:r>
          </a:p>
          <a:p>
            <a:pPr marL="0" indent="0">
              <a:buNone/>
            </a:pPr>
            <a:endParaRPr lang="en-GB" sz="3200" dirty="0">
              <a:solidFill>
                <a:srgbClr val="00B0F0"/>
              </a:solidFill>
            </a:endParaRPr>
          </a:p>
          <a:p>
            <a:pPr marL="0" indent="0">
              <a:buNone/>
            </a:pPr>
            <a:endParaRPr lang="en-GB" sz="3200" dirty="0">
              <a:solidFill>
                <a:srgbClr val="00B0F0"/>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84377" y="5567363"/>
            <a:ext cx="609600" cy="609600"/>
          </a:xfrm>
          <a:prstGeom prst="rect">
            <a:avLst/>
          </a:prstGeom>
        </p:spPr>
      </p:pic>
    </p:spTree>
    <p:extLst>
      <p:ext uri="{BB962C8B-B14F-4D97-AF65-F5344CB8AC3E}">
        <p14:creationId xmlns:p14="http://schemas.microsoft.com/office/powerpoint/2010/main" val="1507258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REGULAR PAST TENSE RULES</a:t>
            </a:r>
            <a:endParaRPr lang="en-GB" dirty="0"/>
          </a:p>
        </p:txBody>
      </p:sp>
      <p:sp>
        <p:nvSpPr>
          <p:cNvPr id="5" name="Content Placeholder 4"/>
          <p:cNvSpPr>
            <a:spLocks noGrp="1"/>
          </p:cNvSpPr>
          <p:nvPr>
            <p:ph idx="1"/>
          </p:nvPr>
        </p:nvSpPr>
        <p:spPr/>
        <p:txBody>
          <a:bodyPr>
            <a:normAutofit/>
          </a:bodyPr>
          <a:lstStyle/>
          <a:p>
            <a:pPr marL="0" indent="0">
              <a:buNone/>
            </a:pPr>
            <a:r>
              <a:rPr lang="en-GB" sz="3200" dirty="0" smtClean="0"/>
              <a:t>Add –d to the end if it ends in “e”</a:t>
            </a:r>
          </a:p>
          <a:p>
            <a:pPr marL="0" indent="0">
              <a:buNone/>
            </a:pPr>
            <a:r>
              <a:rPr lang="en-GB" sz="3200" dirty="0" smtClean="0"/>
              <a:t>Examples:</a:t>
            </a:r>
            <a:r>
              <a:rPr lang="en-GB" sz="3200" dirty="0" smtClean="0">
                <a:solidFill>
                  <a:srgbClr val="7030A0"/>
                </a:solidFill>
              </a:rPr>
              <a:t>   agreed     closed     decided    dived     smiled     liked</a:t>
            </a:r>
          </a:p>
          <a:p>
            <a:pPr marL="0" indent="0">
              <a:buNone/>
            </a:pPr>
            <a:endParaRPr lang="en-GB" sz="3200" dirty="0">
              <a:solidFill>
                <a:srgbClr val="7030A0"/>
              </a:solidFill>
            </a:endParaRPr>
          </a:p>
          <a:p>
            <a:pPr marL="0" indent="0">
              <a:buNone/>
            </a:pPr>
            <a:r>
              <a:rPr lang="en-GB" sz="3200" dirty="0" smtClean="0"/>
              <a:t>If the verb ends with a “y,” take off the y and add  “</a:t>
            </a:r>
            <a:r>
              <a:rPr lang="en-GB" sz="3200" dirty="0" err="1" smtClean="0"/>
              <a:t>ied</a:t>
            </a:r>
            <a:r>
              <a:rPr lang="en-GB" sz="3200" dirty="0" smtClean="0"/>
              <a:t>”</a:t>
            </a:r>
          </a:p>
          <a:p>
            <a:pPr marL="0" indent="0">
              <a:buNone/>
            </a:pPr>
            <a:r>
              <a:rPr lang="en-GB" sz="3200" dirty="0" smtClean="0"/>
              <a:t>Examples: </a:t>
            </a:r>
            <a:r>
              <a:rPr lang="en-GB" sz="3200" dirty="0" smtClean="0">
                <a:solidFill>
                  <a:srgbClr val="C00000"/>
                </a:solidFill>
              </a:rPr>
              <a:t>carried     studied     cried     fried     emptied     tried     hurried</a:t>
            </a:r>
          </a:p>
          <a:p>
            <a:pPr marL="0" indent="0">
              <a:buNone/>
            </a:pPr>
            <a:endParaRPr lang="en-GB" sz="3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164103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2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784"/>
          </a:xfrm>
        </p:spPr>
        <p:txBody>
          <a:bodyPr/>
          <a:lstStyle/>
          <a:p>
            <a:r>
              <a:rPr lang="en-GB" dirty="0" smtClean="0"/>
              <a:t>IRREGULAR PAST TENSES</a:t>
            </a:r>
            <a:endParaRPr lang="en-GB" dirty="0"/>
          </a:p>
        </p:txBody>
      </p:sp>
      <p:sp>
        <p:nvSpPr>
          <p:cNvPr id="3" name="Content Placeholder 2"/>
          <p:cNvSpPr>
            <a:spLocks noGrp="1"/>
          </p:cNvSpPr>
          <p:nvPr>
            <p:ph idx="1"/>
          </p:nvPr>
        </p:nvSpPr>
        <p:spPr>
          <a:xfrm>
            <a:off x="838200" y="1227910"/>
            <a:ext cx="10515600" cy="4949053"/>
          </a:xfrm>
        </p:spPr>
        <p:txBody>
          <a:bodyPr/>
          <a:lstStyle/>
          <a:p>
            <a:pPr marL="0" indent="0">
              <a:buNone/>
            </a:pPr>
            <a:r>
              <a:rPr lang="en-GB" dirty="0" smtClean="0"/>
              <a:t>These are more complicated, but a lot more interesting.</a:t>
            </a:r>
          </a:p>
          <a:p>
            <a:pPr marL="0" indent="0">
              <a:buNone/>
            </a:pPr>
            <a:r>
              <a:rPr lang="en-GB" dirty="0" smtClean="0"/>
              <a:t>The main way to learn them is by using them and by reading. You learn to recognise them. There are no set rules, unfortunately.</a:t>
            </a:r>
          </a:p>
          <a:p>
            <a:pPr marL="0" indent="0">
              <a:buNone/>
            </a:pPr>
            <a:endParaRPr lang="en-GB" dirty="0"/>
          </a:p>
          <a:p>
            <a:pPr marL="0" indent="0">
              <a:buNone/>
            </a:pPr>
            <a:r>
              <a:rPr lang="en-GB" dirty="0" smtClean="0"/>
              <a:t>EXAMPLES:</a:t>
            </a:r>
          </a:p>
          <a:p>
            <a:pPr marL="0" indent="0">
              <a:buNone/>
            </a:pPr>
            <a:r>
              <a:rPr lang="en-GB" dirty="0" smtClean="0"/>
              <a:t>I eat – I ate                 I bite – I bit            I blow – I blew</a:t>
            </a:r>
          </a:p>
          <a:p>
            <a:pPr marL="0" indent="0">
              <a:buNone/>
            </a:pPr>
            <a:r>
              <a:rPr lang="en-GB" dirty="0" smtClean="0"/>
              <a:t>I cut – I cut                 I buy-I bought          I dream – I dreamt</a:t>
            </a:r>
          </a:p>
          <a:p>
            <a:pPr marL="0" indent="0">
              <a:buNone/>
            </a:pPr>
            <a:r>
              <a:rPr lang="en-GB" dirty="0" smtClean="0"/>
              <a:t>I creep – I crept            I catch- I caught           I cling – I clung</a:t>
            </a:r>
          </a:p>
          <a:p>
            <a:pPr marL="0" indent="0">
              <a:buNone/>
            </a:pPr>
            <a:r>
              <a:rPr lang="en-GB" dirty="0" smtClean="0"/>
              <a:t>I choose- I chose           I read – I read              I swim – I swam</a:t>
            </a:r>
          </a:p>
          <a:p>
            <a:pPr marL="0" indent="0">
              <a:buNone/>
            </a:pP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74686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8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469"/>
          </a:xfrm>
        </p:spPr>
        <p:txBody>
          <a:bodyPr/>
          <a:lstStyle/>
          <a:p>
            <a:r>
              <a:rPr lang="en-GB" dirty="0" smtClean="0"/>
              <a:t>ASSIGNMENT</a:t>
            </a:r>
            <a:endParaRPr lang="en-GB" dirty="0"/>
          </a:p>
        </p:txBody>
      </p:sp>
      <p:sp>
        <p:nvSpPr>
          <p:cNvPr id="3" name="Content Placeholder 2"/>
          <p:cNvSpPr>
            <a:spLocks noGrp="1"/>
          </p:cNvSpPr>
          <p:nvPr>
            <p:ph idx="1"/>
          </p:nvPr>
        </p:nvSpPr>
        <p:spPr>
          <a:xfrm>
            <a:off x="838200" y="1306286"/>
            <a:ext cx="10515600" cy="4870677"/>
          </a:xfrm>
        </p:spPr>
        <p:txBody>
          <a:bodyPr/>
          <a:lstStyle/>
          <a:p>
            <a:pPr marL="0" indent="0">
              <a:buNone/>
            </a:pPr>
            <a:r>
              <a:rPr lang="en-GB" dirty="0" smtClean="0"/>
              <a:t>In your assignment today (and do not spend too long on this), I want you to rewrite the passage correctly in the past tense.</a:t>
            </a:r>
          </a:p>
          <a:p>
            <a:pPr marL="0" indent="0">
              <a:buNone/>
            </a:pPr>
            <a:r>
              <a:rPr lang="en-GB" dirty="0" smtClean="0"/>
              <a:t>If you edit the sheet itself, it might be a good idea to type the correct word in colour (such as red) so that it stands out. It would help us when we are marking it. You do not need to write out the whole text again.</a:t>
            </a:r>
          </a:p>
          <a:p>
            <a:pPr marL="0" indent="0">
              <a:buNone/>
            </a:pPr>
            <a:endParaRPr lang="en-GB" dirty="0"/>
          </a:p>
          <a:p>
            <a:pPr marL="0" indent="0">
              <a:buNone/>
            </a:pPr>
            <a:r>
              <a:rPr lang="en-GB" dirty="0" smtClean="0"/>
              <a:t>If you finish this quickly and are keen to learn more about the strange features of the English language, try looking up some more irregular verb endings – when they change </a:t>
            </a:r>
            <a:r>
              <a:rPr lang="en-GB" smtClean="0"/>
              <a:t>form </a:t>
            </a:r>
            <a:r>
              <a:rPr lang="en-GB" smtClean="0"/>
              <a:t>from present </a:t>
            </a:r>
            <a:r>
              <a:rPr lang="en-GB" dirty="0" smtClean="0"/>
              <a:t>to the past tense.</a:t>
            </a:r>
          </a:p>
          <a:p>
            <a:pPr marL="0" indent="0">
              <a:buNone/>
            </a:pPr>
            <a:r>
              <a:rPr lang="en-GB" dirty="0" smtClean="0"/>
              <a:t>I wonder if can find the strangest one!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57806" y="5397138"/>
            <a:ext cx="609600" cy="609600"/>
          </a:xfrm>
          <a:prstGeom prst="rect">
            <a:avLst/>
          </a:prstGeom>
        </p:spPr>
      </p:pic>
    </p:spTree>
    <p:extLst>
      <p:ext uri="{BB962C8B-B14F-4D97-AF65-F5344CB8AC3E}">
        <p14:creationId xmlns:p14="http://schemas.microsoft.com/office/powerpoint/2010/main" val="3940160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9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411E7EBC16A2488A6BD8B96FCD2307" ma:contentTypeVersion="4" ma:contentTypeDescription="Create a new document." ma:contentTypeScope="" ma:versionID="b911c28205c8c89c35823f093025f921">
  <xsd:schema xmlns:xsd="http://www.w3.org/2001/XMLSchema" xmlns:xs="http://www.w3.org/2001/XMLSchema" xmlns:p="http://schemas.microsoft.com/office/2006/metadata/properties" xmlns:ns2="e6146d2e-4899-402e-a015-35c1a01202e5" targetNamespace="http://schemas.microsoft.com/office/2006/metadata/properties" ma:root="true" ma:fieldsID="5624d494965241c4f1411d6154db8093" ns2:_="">
    <xsd:import namespace="e6146d2e-4899-402e-a015-35c1a01202e5"/>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46d2e-4899-402e-a015-35c1a01202e5"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e6146d2e-4899-402e-a015-35c1a01202e5" xsi:nil="true"/>
  </documentManagement>
</p:properties>
</file>

<file path=customXml/itemProps1.xml><?xml version="1.0" encoding="utf-8"?>
<ds:datastoreItem xmlns:ds="http://schemas.openxmlformats.org/officeDocument/2006/customXml" ds:itemID="{F8939318-AD17-4344-86FE-15B18058F08F}"/>
</file>

<file path=customXml/itemProps2.xml><?xml version="1.0" encoding="utf-8"?>
<ds:datastoreItem xmlns:ds="http://schemas.openxmlformats.org/officeDocument/2006/customXml" ds:itemID="{76E4BC80-D6B9-4D38-A55B-ADB5F7588C3B}"/>
</file>

<file path=customXml/itemProps3.xml><?xml version="1.0" encoding="utf-8"?>
<ds:datastoreItem xmlns:ds="http://schemas.openxmlformats.org/officeDocument/2006/customXml" ds:itemID="{4408E70D-D2C8-406B-AA2A-0388BE30BD1F}"/>
</file>

<file path=docProps/app.xml><?xml version="1.0" encoding="utf-8"?>
<Properties xmlns="http://schemas.openxmlformats.org/officeDocument/2006/extended-properties" xmlns:vt="http://schemas.openxmlformats.org/officeDocument/2006/docPropsVTypes">
  <TotalTime>51</TotalTime>
  <Words>419</Words>
  <Application>Microsoft Office PowerPoint</Application>
  <PresentationFormat>Widescreen</PresentationFormat>
  <Paragraphs>34</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SPAG – writing in the past tense/Regular and Irregular Verbs</vt:lpstr>
      <vt:lpstr>When you wrote your story last week, it should have been written in the PAST tense.</vt:lpstr>
      <vt:lpstr>REGULAR PAST TENSES</vt:lpstr>
      <vt:lpstr>MORE REGULAR PAST TENSE RULES</vt:lpstr>
      <vt:lpstr>IRREGULAR PAST TENSES</vt:lpstr>
      <vt:lpstr>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SPAG – writing in the past tense</dc:title>
  <dc:creator>Becky Parris</dc:creator>
  <cp:lastModifiedBy>Becky Parris</cp:lastModifiedBy>
  <cp:revision>11</cp:revision>
  <dcterms:created xsi:type="dcterms:W3CDTF">2021-02-10T16:18:40Z</dcterms:created>
  <dcterms:modified xsi:type="dcterms:W3CDTF">2021-02-10T17:37:53Z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0x01010080411E7EBC16A2488A6BD8B96FCD2307</vt:lpwstr>
  </property>
  <property fmtid="{D5CDD505-2E9C-101B-9397-08002B2CF9AE}" pid="3" name="Order">
    <vt:r8>78200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