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63" r:id="rId8"/>
    <p:sldId id="264" r:id="rId9"/>
    <p:sldId id="265" r:id="rId10"/>
    <p:sldId id="266"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860B5-2568-40C1-B84F-1837B434D31B}" v="10" dt="2021-02-10T15:57:15.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Parris" userId="S::rparris@stcleerprimary.co.uk::262ff3ae-38ce-45a0-8ba4-0c1764c780de" providerId="AD" clId="Web-{367860B5-2568-40C1-B84F-1837B434D31B}"/>
    <pc:docChg chg="modSld">
      <pc:chgData name="Rebecca Parris" userId="S::rparris@stcleerprimary.co.uk::262ff3ae-38ce-45a0-8ba4-0c1764c780de" providerId="AD" clId="Web-{367860B5-2568-40C1-B84F-1837B434D31B}" dt="2021-02-10T15:57:15.325" v="4" actId="20577"/>
      <pc:docMkLst>
        <pc:docMk/>
      </pc:docMkLst>
      <pc:sldChg chg="modSp">
        <pc:chgData name="Rebecca Parris" userId="S::rparris@stcleerprimary.co.uk::262ff3ae-38ce-45a0-8ba4-0c1764c780de" providerId="AD" clId="Web-{367860B5-2568-40C1-B84F-1837B434D31B}" dt="2021-02-10T15:57:15.325" v="4" actId="20577"/>
        <pc:sldMkLst>
          <pc:docMk/>
          <pc:sldMk cId="225112639" sldId="266"/>
        </pc:sldMkLst>
        <pc:spChg chg="mod">
          <ac:chgData name="Rebecca Parris" userId="S::rparris@stcleerprimary.co.uk::262ff3ae-38ce-45a0-8ba4-0c1764c780de" providerId="AD" clId="Web-{367860B5-2568-40C1-B84F-1837B434D31B}" dt="2021-02-10T15:57:15.325" v="4" actId="20577"/>
          <ac:spMkLst>
            <pc:docMk/>
            <pc:sldMk cId="225112639" sldId="266"/>
            <ac:spMk id="3" creationId="{85F459D5-D0E3-4388-80FE-B413F65E8B4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62B475-BB38-42E9-AEA9-7BF76C5B869C}"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341971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62B475-BB38-42E9-AEA9-7BF76C5B869C}"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398725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62B475-BB38-42E9-AEA9-7BF76C5B869C}"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71953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62B475-BB38-42E9-AEA9-7BF76C5B869C}"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385485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62B475-BB38-42E9-AEA9-7BF76C5B869C}"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312894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62B475-BB38-42E9-AEA9-7BF76C5B869C}"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257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62B475-BB38-42E9-AEA9-7BF76C5B869C}"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84720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62B475-BB38-42E9-AEA9-7BF76C5B869C}"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402317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2B475-BB38-42E9-AEA9-7BF76C5B869C}"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296603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2B475-BB38-42E9-AEA9-7BF76C5B869C}"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356809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62B475-BB38-42E9-AEA9-7BF76C5B869C}"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5C0C3-6931-4FE9-87A8-BCA8A6CF2F8F}" type="slidenum">
              <a:rPr lang="en-GB" smtClean="0"/>
              <a:t>‹#›</a:t>
            </a:fld>
            <a:endParaRPr lang="en-GB"/>
          </a:p>
        </p:txBody>
      </p:sp>
    </p:spTree>
    <p:extLst>
      <p:ext uri="{BB962C8B-B14F-4D97-AF65-F5344CB8AC3E}">
        <p14:creationId xmlns:p14="http://schemas.microsoft.com/office/powerpoint/2010/main" val="65434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2B475-BB38-42E9-AEA9-7BF76C5B869C}"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5C0C3-6931-4FE9-87A8-BCA8A6CF2F8F}" type="slidenum">
              <a:rPr lang="en-GB" smtClean="0"/>
              <a:t>‹#›</a:t>
            </a:fld>
            <a:endParaRPr lang="en-GB"/>
          </a:p>
        </p:txBody>
      </p:sp>
    </p:spTree>
    <p:extLst>
      <p:ext uri="{BB962C8B-B14F-4D97-AF65-F5344CB8AC3E}">
        <p14:creationId xmlns:p14="http://schemas.microsoft.com/office/powerpoint/2010/main" val="1893459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t>
            </a:r>
            <a:r>
              <a:rPr lang="en-GB" dirty="0" err="1"/>
              <a:t>ronted</a:t>
            </a:r>
            <a:r>
              <a:rPr lang="en-GB" dirty="0"/>
              <a:t> Adverbials</a:t>
            </a:r>
          </a:p>
        </p:txBody>
      </p:sp>
      <p:sp>
        <p:nvSpPr>
          <p:cNvPr id="3" name="Subtitle 2"/>
          <p:cNvSpPr>
            <a:spLocks noGrp="1"/>
          </p:cNvSpPr>
          <p:nvPr>
            <p:ph type="subTitle" idx="1"/>
          </p:nvPr>
        </p:nvSpPr>
        <p:spPr/>
        <p:txBody>
          <a:bodyPr/>
          <a:lstStyle/>
          <a:p>
            <a:r>
              <a:rPr lang="en-GB" dirty="0"/>
              <a:t>SPAG LESSON 5</a:t>
            </a:r>
          </a:p>
        </p:txBody>
      </p:sp>
      <p:pic>
        <p:nvPicPr>
          <p:cNvPr id="5" name="Recorded Sound">
            <a:hlinkClick r:id="" action="ppaction://media"/>
            <a:extLst>
              <a:ext uri="{FF2B5EF4-FFF2-40B4-BE49-F238E27FC236}">
                <a16:creationId xmlns:a16="http://schemas.microsoft.com/office/drawing/2014/main" id="{620C2C02-E10B-4FB9-95C3-77415661A6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00605" y="4458771"/>
            <a:ext cx="487363" cy="487363"/>
          </a:xfrm>
          <a:prstGeom prst="rect">
            <a:avLst/>
          </a:prstGeom>
        </p:spPr>
      </p:pic>
    </p:spTree>
    <p:extLst>
      <p:ext uri="{BB962C8B-B14F-4D97-AF65-F5344CB8AC3E}">
        <p14:creationId xmlns:p14="http://schemas.microsoft.com/office/powerpoint/2010/main" val="33833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L.O: To recognise and use fronted adverbials.</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latin typeface="Comic Sans MS" panose="030F0702030302020204" pitchFamily="66" charset="0"/>
              </a:rPr>
              <a:t>Success Criteria:</a:t>
            </a:r>
          </a:p>
          <a:p>
            <a:r>
              <a:rPr lang="en-GB" altLang="en-US" dirty="0">
                <a:latin typeface="Comic Sans MS" panose="030F0702030302020204" pitchFamily="66" charset="0"/>
              </a:rPr>
              <a:t>I know that fronted adverbials are words, phrases or clauses that come before the main clause in a sentence.</a:t>
            </a:r>
          </a:p>
          <a:p>
            <a:r>
              <a:rPr lang="en-GB" altLang="en-US" dirty="0">
                <a:latin typeface="Comic Sans MS" panose="030F0702030302020204" pitchFamily="66" charset="0"/>
              </a:rPr>
              <a:t>I know that fronted adverbials gives more details about the time, frequency, manner, place or possibility of the action in the main clause.</a:t>
            </a:r>
          </a:p>
          <a:p>
            <a:r>
              <a:rPr lang="en-GB" altLang="en-US" dirty="0">
                <a:latin typeface="Comic Sans MS" panose="030F0702030302020204" pitchFamily="66" charset="0"/>
              </a:rPr>
              <a:t>I can use a comma after a fronted adverbial.</a:t>
            </a:r>
          </a:p>
          <a:p>
            <a:pPr marL="0" indent="0">
              <a:buNone/>
            </a:pPr>
            <a:endParaRPr lang="en-GB" dirty="0"/>
          </a:p>
          <a:p>
            <a:endParaRPr lang="en-GB" dirty="0"/>
          </a:p>
        </p:txBody>
      </p:sp>
      <p:pic>
        <p:nvPicPr>
          <p:cNvPr id="5" name="Recorded Sound">
            <a:hlinkClick r:id="" action="ppaction://media"/>
            <a:extLst>
              <a:ext uri="{FF2B5EF4-FFF2-40B4-BE49-F238E27FC236}">
                <a16:creationId xmlns:a16="http://schemas.microsoft.com/office/drawing/2014/main" id="{81AC9F4A-78CE-458F-99B0-D068CA5CBD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13816" y="1825625"/>
            <a:ext cx="487363" cy="487363"/>
          </a:xfrm>
          <a:prstGeom prst="rect">
            <a:avLst/>
          </a:prstGeom>
        </p:spPr>
      </p:pic>
    </p:spTree>
    <p:extLst>
      <p:ext uri="{BB962C8B-B14F-4D97-AF65-F5344CB8AC3E}">
        <p14:creationId xmlns:p14="http://schemas.microsoft.com/office/powerpoint/2010/main" val="26676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3B3803-B5CE-471E-B18B-5BAF822779C7}"/>
              </a:ext>
            </a:extLst>
          </p:cNvPr>
          <p:cNvPicPr>
            <a:picLocks noGrp="1" noChangeAspect="1"/>
          </p:cNvPicPr>
          <p:nvPr>
            <p:ph idx="1"/>
          </p:nvPr>
        </p:nvPicPr>
        <p:blipFill>
          <a:blip r:embed="rId4"/>
          <a:stretch>
            <a:fillRect/>
          </a:stretch>
        </p:blipFill>
        <p:spPr>
          <a:xfrm>
            <a:off x="681294" y="193709"/>
            <a:ext cx="10122830" cy="6470581"/>
          </a:xfrm>
          <a:prstGeom prst="rect">
            <a:avLst/>
          </a:prstGeom>
        </p:spPr>
      </p:pic>
      <p:pic>
        <p:nvPicPr>
          <p:cNvPr id="6" name="Recorded Sound">
            <a:hlinkClick r:id="" action="ppaction://media"/>
            <a:extLst>
              <a:ext uri="{FF2B5EF4-FFF2-40B4-BE49-F238E27FC236}">
                <a16:creationId xmlns:a16="http://schemas.microsoft.com/office/drawing/2014/main" id="{3F6D2797-486C-4B9A-937F-C5BBC21C75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2527" y="1018374"/>
            <a:ext cx="487363" cy="487363"/>
          </a:xfrm>
          <a:prstGeom prst="rect">
            <a:avLst/>
          </a:prstGeom>
        </p:spPr>
      </p:pic>
    </p:spTree>
    <p:extLst>
      <p:ext uri="{BB962C8B-B14F-4D97-AF65-F5344CB8AC3E}">
        <p14:creationId xmlns:p14="http://schemas.microsoft.com/office/powerpoint/2010/main" val="248858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F919D7-2ED9-4987-A37B-C36D9CE92868}"/>
              </a:ext>
            </a:extLst>
          </p:cNvPr>
          <p:cNvSpPr txBox="1"/>
          <p:nvPr/>
        </p:nvSpPr>
        <p:spPr>
          <a:xfrm>
            <a:off x="1260628" y="559293"/>
            <a:ext cx="10022889" cy="6524863"/>
          </a:xfrm>
          <a:prstGeom prst="rect">
            <a:avLst/>
          </a:prstGeom>
          <a:noFill/>
        </p:spPr>
        <p:txBody>
          <a:bodyPr wrap="square" rtlCol="0">
            <a:spAutoFit/>
          </a:bodyPr>
          <a:lstStyle/>
          <a:p>
            <a:r>
              <a:rPr lang="en-US" sz="3200" dirty="0">
                <a:latin typeface="Comic Sans MS" panose="030F0702030302020204" pitchFamily="66" charset="0"/>
              </a:rPr>
              <a:t>Here are some examples….</a:t>
            </a:r>
          </a:p>
          <a:p>
            <a:endParaRPr lang="en-US" sz="3200" dirty="0">
              <a:latin typeface="Comic Sans MS" panose="030F0702030302020204" pitchFamily="66" charset="0"/>
            </a:endParaRPr>
          </a:p>
          <a:p>
            <a:r>
              <a:rPr lang="en-US" sz="2400" dirty="0">
                <a:latin typeface="Comic Sans MS" panose="030F0702030302020204" pitchFamily="66" charset="0"/>
              </a:rPr>
              <a:t>1. Before sunrise, Archie crept into the beast’s cave.</a:t>
            </a:r>
          </a:p>
          <a:p>
            <a:endParaRPr lang="en-US" sz="2400" dirty="0">
              <a:latin typeface="Comic Sans MS" panose="030F0702030302020204" pitchFamily="66" charset="0"/>
            </a:endParaRPr>
          </a:p>
          <a:p>
            <a:r>
              <a:rPr lang="en-US" sz="2400" dirty="0">
                <a:latin typeface="Comic Sans MS" panose="030F0702030302020204" pitchFamily="66" charset="0"/>
              </a:rPr>
              <a:t>2. Every so often, Archie could hear the beast’s ferocious snore.</a:t>
            </a:r>
          </a:p>
          <a:p>
            <a:endParaRPr lang="en-US" sz="2400" dirty="0">
              <a:solidFill>
                <a:schemeClr val="accent2"/>
              </a:solidFill>
              <a:latin typeface="Comic Sans MS" panose="030F0702030302020204" pitchFamily="66" charset="0"/>
            </a:endParaRPr>
          </a:p>
          <a:p>
            <a:r>
              <a:rPr lang="en-US" sz="2400" dirty="0">
                <a:latin typeface="Comic Sans MS" panose="030F0702030302020204" pitchFamily="66" charset="0"/>
              </a:rPr>
              <a:t>3.  At the back of the cave, the terrifying creature began to stir.</a:t>
            </a:r>
          </a:p>
          <a:p>
            <a:endParaRPr lang="en-US" sz="2400" dirty="0">
              <a:latin typeface="Comic Sans MS" panose="030F0702030302020204" pitchFamily="66" charset="0"/>
            </a:endParaRPr>
          </a:p>
          <a:p>
            <a:r>
              <a:rPr lang="en-US" sz="2400" dirty="0">
                <a:latin typeface="Comic Sans MS" panose="030F0702030302020204" pitchFamily="66" charset="0"/>
              </a:rPr>
              <a:t>4. A</a:t>
            </a:r>
            <a:r>
              <a:rPr lang="en-GB" sz="2400" dirty="0">
                <a:latin typeface="Comic Sans MS" panose="030F0702030302020204" pitchFamily="66" charset="0"/>
              </a:rPr>
              <a:t>s quick as a flash, Archie bounded behind a nearby rock. </a:t>
            </a:r>
          </a:p>
          <a:p>
            <a:endParaRPr lang="en-US" sz="2400" dirty="0">
              <a:latin typeface="Comic Sans MS" panose="030F0702030302020204" pitchFamily="66" charset="0"/>
            </a:endParaRPr>
          </a:p>
          <a:p>
            <a:r>
              <a:rPr lang="en-US" sz="2400" dirty="0">
                <a:latin typeface="Comic Sans MS" panose="030F0702030302020204" pitchFamily="66" charset="0"/>
              </a:rPr>
              <a:t>5. A</a:t>
            </a:r>
            <a:r>
              <a:rPr lang="en-GB" sz="2400" dirty="0" err="1">
                <a:latin typeface="Comic Sans MS" panose="030F0702030302020204" pitchFamily="66" charset="0"/>
              </a:rPr>
              <a:t>lmost</a:t>
            </a:r>
            <a:r>
              <a:rPr lang="en-GB" sz="2400" dirty="0">
                <a:latin typeface="Comic Sans MS" panose="030F0702030302020204" pitchFamily="66" charset="0"/>
              </a:rPr>
              <a:t> certainly, the deadly beast would find Archie. </a:t>
            </a:r>
          </a:p>
          <a:p>
            <a:endParaRPr lang="en-GB" dirty="0">
              <a:latin typeface="Comic Sans MS" panose="030F0702030302020204" pitchFamily="66" charset="0"/>
            </a:endParaRPr>
          </a:p>
          <a:p>
            <a:endParaRPr lang="en-US" sz="2400" dirty="0">
              <a:latin typeface="Comic Sans MS" panose="030F0702030302020204" pitchFamily="66" charset="0"/>
            </a:endParaRPr>
          </a:p>
          <a:p>
            <a:r>
              <a:rPr lang="en-US" sz="2400" dirty="0">
                <a:solidFill>
                  <a:srgbClr val="7030A0"/>
                </a:solidFill>
                <a:latin typeface="Comic Sans MS" panose="030F0702030302020204" pitchFamily="66" charset="0"/>
              </a:rPr>
              <a:t>P</a:t>
            </a:r>
            <a:r>
              <a:rPr lang="en-GB" sz="2400" dirty="0" err="1">
                <a:solidFill>
                  <a:srgbClr val="7030A0"/>
                </a:solidFill>
                <a:latin typeface="Comic Sans MS" panose="030F0702030302020204" pitchFamily="66" charset="0"/>
              </a:rPr>
              <a:t>ossibility</a:t>
            </a:r>
            <a:r>
              <a:rPr lang="en-GB" sz="2400" dirty="0">
                <a:solidFill>
                  <a:srgbClr val="7030A0"/>
                </a:solidFill>
                <a:latin typeface="Comic Sans MS" panose="030F0702030302020204" pitchFamily="66" charset="0"/>
              </a:rPr>
              <a:t>    </a:t>
            </a:r>
            <a:r>
              <a:rPr lang="en-US" sz="2400" dirty="0">
                <a:solidFill>
                  <a:srgbClr val="002060"/>
                </a:solidFill>
                <a:latin typeface="Comic Sans MS" panose="030F0702030302020204" pitchFamily="66" charset="0"/>
              </a:rPr>
              <a:t> Frequency       </a:t>
            </a:r>
            <a:r>
              <a:rPr lang="en-US" sz="2400" dirty="0">
                <a:solidFill>
                  <a:schemeClr val="accent2"/>
                </a:solidFill>
                <a:latin typeface="Comic Sans MS" panose="030F0702030302020204" pitchFamily="66" charset="0"/>
              </a:rPr>
              <a:t>Place     </a:t>
            </a:r>
            <a:r>
              <a:rPr lang="en-US" sz="2400" dirty="0">
                <a:solidFill>
                  <a:schemeClr val="accent6"/>
                </a:solidFill>
                <a:latin typeface="Comic Sans MS" panose="030F0702030302020204" pitchFamily="66" charset="0"/>
              </a:rPr>
              <a:t>M</a:t>
            </a:r>
            <a:r>
              <a:rPr lang="en-GB" sz="2400" dirty="0" err="1">
                <a:solidFill>
                  <a:schemeClr val="accent6"/>
                </a:solidFill>
                <a:latin typeface="Comic Sans MS" panose="030F0702030302020204" pitchFamily="66" charset="0"/>
              </a:rPr>
              <a:t>anner</a:t>
            </a:r>
            <a:r>
              <a:rPr lang="en-GB" sz="2400" dirty="0">
                <a:solidFill>
                  <a:schemeClr val="accent6"/>
                </a:solidFill>
                <a:latin typeface="Comic Sans MS" panose="030F0702030302020204" pitchFamily="66" charset="0"/>
              </a:rPr>
              <a:t>     </a:t>
            </a:r>
            <a:r>
              <a:rPr lang="en-US" sz="2400" dirty="0">
                <a:solidFill>
                  <a:srgbClr val="FF0000"/>
                </a:solidFill>
                <a:latin typeface="Comic Sans MS" panose="030F0702030302020204" pitchFamily="66" charset="0"/>
              </a:rPr>
              <a:t>Time</a:t>
            </a: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p:pic>
        <p:nvPicPr>
          <p:cNvPr id="9" name="Recorded Sound">
            <a:hlinkClick r:id="" action="ppaction://media"/>
            <a:extLst>
              <a:ext uri="{FF2B5EF4-FFF2-40B4-BE49-F238E27FC236}">
                <a16:creationId xmlns:a16="http://schemas.microsoft.com/office/drawing/2014/main" id="{AE4AFF8D-2552-4F03-BFC7-17F0177BAF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0221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4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F919D7-2ED9-4987-A37B-C36D9CE92868}"/>
              </a:ext>
            </a:extLst>
          </p:cNvPr>
          <p:cNvSpPr txBox="1"/>
          <p:nvPr/>
        </p:nvSpPr>
        <p:spPr>
          <a:xfrm>
            <a:off x="1260629" y="559293"/>
            <a:ext cx="8611340" cy="5570756"/>
          </a:xfrm>
          <a:prstGeom prst="rect">
            <a:avLst/>
          </a:prstGeom>
          <a:noFill/>
        </p:spPr>
        <p:txBody>
          <a:bodyPr wrap="square" rtlCol="0">
            <a:spAutoFit/>
          </a:bodyPr>
          <a:lstStyle/>
          <a:p>
            <a:r>
              <a:rPr lang="en-US" sz="3200" dirty="0">
                <a:latin typeface="Comic Sans MS" panose="030F0702030302020204" pitchFamily="66" charset="0"/>
              </a:rPr>
              <a:t>Here are some examples….</a:t>
            </a:r>
          </a:p>
          <a:p>
            <a:endParaRPr lang="en-US" dirty="0">
              <a:latin typeface="Comic Sans MS" panose="030F0702030302020204" pitchFamily="66" charset="0"/>
            </a:endParaRPr>
          </a:p>
          <a:p>
            <a:r>
              <a:rPr lang="en-US" dirty="0">
                <a:solidFill>
                  <a:srgbClr val="FF0000"/>
                </a:solidFill>
                <a:latin typeface="Comic Sans MS" panose="030F0702030302020204" pitchFamily="66" charset="0"/>
              </a:rPr>
              <a:t>Time adverbials</a:t>
            </a:r>
          </a:p>
          <a:p>
            <a:r>
              <a:rPr lang="en-US" dirty="0">
                <a:latin typeface="Comic Sans MS" panose="030F0702030302020204" pitchFamily="66" charset="0"/>
              </a:rPr>
              <a:t>Before sunrise, Archie crept into the beast’s cave.</a:t>
            </a:r>
          </a:p>
          <a:p>
            <a:endParaRPr lang="en-US" dirty="0">
              <a:latin typeface="Comic Sans MS" panose="030F0702030302020204" pitchFamily="66" charset="0"/>
            </a:endParaRPr>
          </a:p>
          <a:p>
            <a:r>
              <a:rPr lang="en-US" dirty="0">
                <a:solidFill>
                  <a:srgbClr val="002060"/>
                </a:solidFill>
                <a:latin typeface="Comic Sans MS" panose="030F0702030302020204" pitchFamily="66" charset="0"/>
              </a:rPr>
              <a:t>Frequency adverbials</a:t>
            </a:r>
          </a:p>
          <a:p>
            <a:r>
              <a:rPr lang="en-US" dirty="0">
                <a:latin typeface="Comic Sans MS" panose="030F0702030302020204" pitchFamily="66" charset="0"/>
              </a:rPr>
              <a:t>Every so often, Archie could hear the beast’s ferocious snore.</a:t>
            </a:r>
          </a:p>
          <a:p>
            <a:endParaRPr lang="en-US" dirty="0">
              <a:solidFill>
                <a:schemeClr val="accent2"/>
              </a:solidFill>
              <a:latin typeface="Comic Sans MS" panose="030F0702030302020204" pitchFamily="66" charset="0"/>
            </a:endParaRPr>
          </a:p>
          <a:p>
            <a:r>
              <a:rPr lang="en-US" dirty="0">
                <a:solidFill>
                  <a:schemeClr val="accent2"/>
                </a:solidFill>
                <a:latin typeface="Comic Sans MS" panose="030F0702030302020204" pitchFamily="66" charset="0"/>
              </a:rPr>
              <a:t>Place adverbials</a:t>
            </a:r>
          </a:p>
          <a:p>
            <a:r>
              <a:rPr lang="en-US" dirty="0">
                <a:latin typeface="Comic Sans MS" panose="030F0702030302020204" pitchFamily="66" charset="0"/>
              </a:rPr>
              <a:t>At the back of the cave, the terrifying creature began to stir.</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solidFill>
                  <a:schemeClr val="accent6"/>
                </a:solidFill>
                <a:latin typeface="Comic Sans MS" panose="030F0702030302020204" pitchFamily="66" charset="0"/>
              </a:rPr>
              <a:t>M</a:t>
            </a:r>
            <a:r>
              <a:rPr lang="en-GB" dirty="0" err="1">
                <a:solidFill>
                  <a:schemeClr val="accent6"/>
                </a:solidFill>
                <a:latin typeface="Comic Sans MS" panose="030F0702030302020204" pitchFamily="66" charset="0"/>
              </a:rPr>
              <a:t>anner</a:t>
            </a:r>
            <a:r>
              <a:rPr lang="en-GB" dirty="0">
                <a:solidFill>
                  <a:schemeClr val="accent6"/>
                </a:solidFill>
                <a:latin typeface="Comic Sans MS" panose="030F0702030302020204" pitchFamily="66" charset="0"/>
              </a:rPr>
              <a:t> adverbials</a:t>
            </a:r>
          </a:p>
          <a:p>
            <a:r>
              <a:rPr lang="en-US" dirty="0">
                <a:latin typeface="Comic Sans MS" panose="030F0702030302020204" pitchFamily="66" charset="0"/>
              </a:rPr>
              <a:t>A</a:t>
            </a:r>
            <a:r>
              <a:rPr lang="en-GB" dirty="0">
                <a:latin typeface="Comic Sans MS" panose="030F0702030302020204" pitchFamily="66" charset="0"/>
              </a:rPr>
              <a:t>s quick as a flash, Archie bounded behind a nearly rock. </a:t>
            </a:r>
          </a:p>
          <a:p>
            <a:endParaRPr lang="en-US" dirty="0">
              <a:latin typeface="Comic Sans MS" panose="030F0702030302020204" pitchFamily="66" charset="0"/>
            </a:endParaRPr>
          </a:p>
          <a:p>
            <a:r>
              <a:rPr lang="en-US" dirty="0">
                <a:solidFill>
                  <a:srgbClr val="7030A0"/>
                </a:solidFill>
                <a:latin typeface="Comic Sans MS" panose="030F0702030302020204" pitchFamily="66" charset="0"/>
              </a:rPr>
              <a:t>P</a:t>
            </a:r>
            <a:r>
              <a:rPr lang="en-GB" dirty="0" err="1">
                <a:solidFill>
                  <a:srgbClr val="7030A0"/>
                </a:solidFill>
                <a:latin typeface="Comic Sans MS" panose="030F0702030302020204" pitchFamily="66" charset="0"/>
              </a:rPr>
              <a:t>ossibility</a:t>
            </a:r>
            <a:r>
              <a:rPr lang="en-GB" dirty="0">
                <a:solidFill>
                  <a:srgbClr val="7030A0"/>
                </a:solidFill>
                <a:latin typeface="Comic Sans MS" panose="030F0702030302020204" pitchFamily="66" charset="0"/>
              </a:rPr>
              <a:t> adverbials,</a:t>
            </a:r>
          </a:p>
          <a:p>
            <a:r>
              <a:rPr lang="en-US" dirty="0">
                <a:latin typeface="Comic Sans MS" panose="030F0702030302020204" pitchFamily="66" charset="0"/>
              </a:rPr>
              <a:t>A</a:t>
            </a:r>
            <a:r>
              <a:rPr lang="en-GB" dirty="0" err="1">
                <a:latin typeface="Comic Sans MS" panose="030F0702030302020204" pitchFamily="66" charset="0"/>
              </a:rPr>
              <a:t>lmost</a:t>
            </a:r>
            <a:r>
              <a:rPr lang="en-GB" dirty="0">
                <a:latin typeface="Comic Sans MS" panose="030F0702030302020204" pitchFamily="66" charset="0"/>
              </a:rPr>
              <a:t> certainly, the deadly beast would find Archie. </a:t>
            </a:r>
          </a:p>
          <a:p>
            <a:endParaRPr lang="en-US" dirty="0">
              <a:latin typeface="Comic Sans MS" panose="030F0702030302020204" pitchFamily="66" charset="0"/>
            </a:endParaRPr>
          </a:p>
          <a:p>
            <a:r>
              <a:rPr lang="en-US" dirty="0">
                <a:latin typeface="Comic Sans MS" panose="030F0702030302020204" pitchFamily="66" charset="0"/>
              </a:rPr>
              <a:t>D</a:t>
            </a:r>
            <a:r>
              <a:rPr lang="en-GB" dirty="0">
                <a:latin typeface="Comic Sans MS" panose="030F0702030302020204" pitchFamily="66" charset="0"/>
              </a:rPr>
              <a:t>id you notice how the fronted adverbials are punctuated. </a:t>
            </a:r>
            <a:endParaRPr lang="en-US" dirty="0">
              <a:latin typeface="Comic Sans MS" panose="030F0702030302020204" pitchFamily="66" charset="0"/>
            </a:endParaRPr>
          </a:p>
        </p:txBody>
      </p:sp>
      <p:pic>
        <p:nvPicPr>
          <p:cNvPr id="2" name="Recorded Sound">
            <a:hlinkClick r:id="" action="ppaction://media"/>
            <a:extLst>
              <a:ext uri="{FF2B5EF4-FFF2-40B4-BE49-F238E27FC236}">
                <a16:creationId xmlns:a16="http://schemas.microsoft.com/office/drawing/2014/main" id="{C9C5B46C-A583-40AE-B704-9D9629C98E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5950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1E7E2B-671C-4EAE-BA3C-EF0ABD89FF6B}"/>
              </a:ext>
            </a:extLst>
          </p:cNvPr>
          <p:cNvSpPr>
            <a:spLocks noGrp="1"/>
          </p:cNvSpPr>
          <p:nvPr>
            <p:ph idx="1"/>
          </p:nvPr>
        </p:nvSpPr>
        <p:spPr/>
        <p:txBody>
          <a:bodyPr>
            <a:normAutofit lnSpcReduction="10000"/>
          </a:bodyPr>
          <a:lstStyle/>
          <a:p>
            <a:pPr marL="0" indent="0" algn="ctr">
              <a:buNone/>
            </a:pPr>
            <a:r>
              <a:rPr lang="en-GB" altLang="en-US" sz="5400" dirty="0">
                <a:solidFill>
                  <a:srgbClr val="7030A0"/>
                </a:solidFill>
                <a:latin typeface="Twinkl SemiBold" pitchFamily="2" charset="0"/>
              </a:rPr>
              <a:t>Without a doubt, Year 4 and 5  are working hard on their home learning!</a:t>
            </a:r>
          </a:p>
          <a:p>
            <a:pPr marL="0" indent="0" algn="ctr">
              <a:buNone/>
            </a:pPr>
            <a:endParaRPr lang="en-US" altLang="en-US" sz="4400" dirty="0">
              <a:latin typeface="Twinkl SemiBold" pitchFamily="2" charset="0"/>
            </a:endParaRPr>
          </a:p>
          <a:p>
            <a:pPr marL="0" indent="0" algn="ctr">
              <a:buNone/>
            </a:pPr>
            <a:r>
              <a:rPr lang="en-GB" altLang="en-US" sz="4400" i="1" dirty="0">
                <a:latin typeface="Twinkl SemiBold" pitchFamily="2" charset="0"/>
              </a:rPr>
              <a:t>Remember to use a comma after your fronted adverbial.  </a:t>
            </a:r>
            <a:endParaRPr lang="en-GB" altLang="en-US" sz="4000" i="1" dirty="0">
              <a:latin typeface="Twinkl SemiBold" pitchFamily="2" charset="0"/>
            </a:endParaRPr>
          </a:p>
          <a:p>
            <a:endParaRPr lang="en-GB" dirty="0"/>
          </a:p>
        </p:txBody>
      </p:sp>
      <p:pic>
        <p:nvPicPr>
          <p:cNvPr id="4" name="Recorded Sound">
            <a:hlinkClick r:id="" action="ppaction://media"/>
            <a:extLst>
              <a:ext uri="{FF2B5EF4-FFF2-40B4-BE49-F238E27FC236}">
                <a16:creationId xmlns:a16="http://schemas.microsoft.com/office/drawing/2014/main" id="{86CB61EE-C4C8-4605-B8CA-B1BC5837B4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1208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459D5-D0E3-4388-80FE-B413F65E8B46}"/>
              </a:ext>
            </a:extLst>
          </p:cNvPr>
          <p:cNvSpPr>
            <a:spLocks noGrp="1"/>
          </p:cNvSpPr>
          <p:nvPr>
            <p:ph idx="1"/>
          </p:nvPr>
        </p:nvSpPr>
        <p:spPr>
          <a:xfrm>
            <a:off x="239697" y="142044"/>
            <a:ext cx="11727402" cy="6383044"/>
          </a:xfrm>
        </p:spPr>
        <p:txBody>
          <a:bodyPr vert="horz" lIns="91440" tIns="45720" rIns="91440" bIns="45720" rtlCol="0" anchor="t">
            <a:normAutofit fontScale="25000" lnSpcReduction="20000"/>
          </a:bodyPr>
          <a:lstStyle/>
          <a:p>
            <a:pPr marL="0" indent="0">
              <a:buNone/>
            </a:pPr>
            <a:r>
              <a:rPr lang="en-US" sz="8000" dirty="0">
                <a:solidFill>
                  <a:srgbClr val="7030A0"/>
                </a:solidFill>
                <a:latin typeface="Comic Sans MS" panose="030F0702030302020204" pitchFamily="66" charset="0"/>
              </a:rPr>
              <a:t>Can you spot any fronted adverbials in this extract from Alice in Wonderland? </a:t>
            </a:r>
          </a:p>
          <a:p>
            <a:endParaRPr lang="en-US" sz="4400" b="1" dirty="0">
              <a:latin typeface="Comic Sans MS" panose="030F0702030302020204" pitchFamily="66" charset="0"/>
            </a:endParaRPr>
          </a:p>
          <a:p>
            <a:pPr marL="0" indent="0">
              <a:buNone/>
            </a:pPr>
            <a:r>
              <a:rPr lang="en-US" sz="6200" b="1" u="sng" dirty="0">
                <a:latin typeface="Comic Sans MS" panose="030F0702030302020204" pitchFamily="66" charset="0"/>
              </a:rPr>
              <a:t>C</a:t>
            </a:r>
            <a:r>
              <a:rPr lang="en-GB" sz="6200" b="1" u="sng" dirty="0" err="1">
                <a:latin typeface="Comic Sans MS" panose="030F0702030302020204" pitchFamily="66" charset="0"/>
              </a:rPr>
              <a:t>hapter</a:t>
            </a:r>
            <a:r>
              <a:rPr lang="en-GB" sz="6200" b="1" u="sng" dirty="0">
                <a:latin typeface="Comic Sans MS" panose="030F0702030302020204" pitchFamily="66" charset="0"/>
              </a:rPr>
              <a:t> 3 </a:t>
            </a:r>
            <a:r>
              <a:rPr lang="en-US" sz="6200" b="1" u="sng" dirty="0">
                <a:latin typeface="Comic Sans MS" panose="030F0702030302020204" pitchFamily="66" charset="0"/>
              </a:rPr>
              <a:t>Nine Feet Tall</a:t>
            </a:r>
          </a:p>
          <a:p>
            <a:pPr marL="0" indent="0">
              <a:buNone/>
            </a:pPr>
            <a:endParaRPr lang="en-US" sz="6200" dirty="0">
              <a:latin typeface="Comic Sans MS" panose="030F0702030302020204" pitchFamily="66" charset="0"/>
            </a:endParaRPr>
          </a:p>
          <a:p>
            <a:pPr marL="0" indent="0">
              <a:buNone/>
            </a:pPr>
            <a:r>
              <a:rPr lang="en-US" sz="8000" dirty="0">
                <a:latin typeface="Comic Sans MS"/>
              </a:rPr>
              <a:t>Alice didn’t cry for long. ‘Come on!” she told herself. ‘It’s no use crying. Stop this minute!’</a:t>
            </a:r>
          </a:p>
          <a:p>
            <a:pPr marL="0" indent="0">
              <a:buNone/>
            </a:pPr>
            <a:r>
              <a:rPr lang="en-US" sz="8000" dirty="0">
                <a:latin typeface="Comic Sans MS"/>
              </a:rPr>
              <a:t>Just then, she caught sight of a small glass box lying under the table. Once more, she was sure it hadn’t been there before. Slowly, she opened the box and found one very small cake inside.  On top of the box, were two words, spelt out in currants: </a:t>
            </a:r>
            <a:r>
              <a:rPr lang="en-US" sz="8000" i="1" dirty="0">
                <a:latin typeface="Comic Sans MS"/>
              </a:rPr>
              <a:t>‘Eat me’.</a:t>
            </a:r>
          </a:p>
          <a:p>
            <a:pPr marL="0" indent="0">
              <a:buNone/>
            </a:pPr>
            <a:endParaRPr lang="en-US" sz="8000" i="1" dirty="0">
              <a:latin typeface="Comic Sans MS" panose="030F0702030302020204" pitchFamily="66" charset="0"/>
            </a:endParaRPr>
          </a:p>
          <a:p>
            <a:pPr marL="0" indent="0">
              <a:buNone/>
            </a:pPr>
            <a:r>
              <a:rPr lang="en-US" sz="8000" dirty="0">
                <a:latin typeface="Comic Sans MS"/>
              </a:rPr>
              <a:t>‘I shall eat it’ said Alice. ‘Perhaps it will make me bigger. Then I can reach the key. Maybe, if it makes me smaller than ever, I can probably creep under the little door and get into the garden anyway.’</a:t>
            </a:r>
          </a:p>
          <a:p>
            <a:pPr marL="0" indent="0">
              <a:buNone/>
            </a:pPr>
            <a:r>
              <a:rPr lang="en-US" sz="8000" dirty="0">
                <a:latin typeface="Comic Sans MS" panose="030F0702030302020204" pitchFamily="66" charset="0"/>
              </a:rPr>
              <a:t>Alice ate a small piece. ‘Which way am I going?’ she asked herself, a hand on her head to see if she was growing up or down. </a:t>
            </a:r>
          </a:p>
          <a:p>
            <a:pPr marL="0" indent="0">
              <a:buNone/>
            </a:pPr>
            <a:endParaRPr lang="en-US" sz="8000" dirty="0">
              <a:latin typeface="Comic Sans MS" panose="030F0702030302020204" pitchFamily="66" charset="0"/>
            </a:endParaRPr>
          </a:p>
          <a:p>
            <a:pPr marL="0" indent="0">
              <a:buNone/>
            </a:pPr>
            <a:r>
              <a:rPr lang="en-US" sz="8000" dirty="0">
                <a:latin typeface="Comic Sans MS"/>
              </a:rPr>
              <a:t>Surprisingly, she remained the same size. To be sure, this is generally happened when one ate cake. But Alice had come to expect unexpected things to happen in the strange world where she found herself. She found it quite boring that nothing strange had happened. So she set about finishing the cake. As soon as she finished, something did happen! </a:t>
            </a:r>
            <a:endParaRPr lang="en-US" sz="8000" dirty="0">
              <a:latin typeface="Comic Sans MS" panose="030F0702030302020204" pitchFamily="66" charset="0"/>
            </a:endParaRPr>
          </a:p>
          <a:p>
            <a:pPr marL="0" indent="0">
              <a:buNone/>
            </a:pPr>
            <a:endParaRPr lang="en-US" sz="8000" dirty="0">
              <a:latin typeface="Comic Sans MS" panose="030F0702030302020204" pitchFamily="66" charset="0"/>
            </a:endParaRPr>
          </a:p>
          <a:p>
            <a:pPr marL="0" indent="0">
              <a:buNone/>
            </a:pPr>
            <a:r>
              <a:rPr lang="en-US" sz="8000" dirty="0">
                <a:latin typeface="Comic Sans MS"/>
              </a:rPr>
              <a:t>‘Curiouser and curiouser’ said Alice. ‘I think I’m being stretched out, and becoming taller and taller.’ </a:t>
            </a:r>
            <a:endParaRPr lang="en-US" sz="8000" dirty="0">
              <a:latin typeface="Comic Sans MS" panose="030F0702030302020204" pitchFamily="66" charset="0"/>
            </a:endParaRPr>
          </a:p>
          <a:p>
            <a:pPr marL="0" indent="0">
              <a:buNone/>
            </a:pPr>
            <a:endParaRPr lang="en-US" sz="2200" dirty="0"/>
          </a:p>
          <a:p>
            <a:pPr marL="0" indent="0">
              <a:buNone/>
            </a:pPr>
            <a:endParaRPr lang="en-US" sz="2200" dirty="0"/>
          </a:p>
          <a:p>
            <a:pPr marL="0" indent="0">
              <a:buNone/>
            </a:pPr>
            <a:endParaRPr lang="en-US" i="1" dirty="0"/>
          </a:p>
          <a:p>
            <a:pPr marL="0" indent="0">
              <a:buNone/>
            </a:pPr>
            <a:endParaRPr lang="en-GB" i="1" dirty="0"/>
          </a:p>
        </p:txBody>
      </p:sp>
      <p:pic>
        <p:nvPicPr>
          <p:cNvPr id="4" name="Recorded Sound">
            <a:hlinkClick r:id="" action="ppaction://media"/>
            <a:extLst>
              <a:ext uri="{FF2B5EF4-FFF2-40B4-BE49-F238E27FC236}">
                <a16:creationId xmlns:a16="http://schemas.microsoft.com/office/drawing/2014/main" id="{5CB564E3-D4D5-4DF2-8585-2E6F677D56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2511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ASSIGNMENT</a:t>
            </a:r>
          </a:p>
        </p:txBody>
      </p:sp>
      <p:sp>
        <p:nvSpPr>
          <p:cNvPr id="3" name="Content Placeholder 2"/>
          <p:cNvSpPr>
            <a:spLocks noGrp="1"/>
          </p:cNvSpPr>
          <p:nvPr>
            <p:ph idx="1"/>
          </p:nvPr>
        </p:nvSpPr>
        <p:spPr/>
        <p:txBody>
          <a:bodyPr>
            <a:normAutofit/>
          </a:bodyPr>
          <a:lstStyle/>
          <a:p>
            <a:r>
              <a:rPr lang="en-GB" dirty="0"/>
              <a:t>Your assignment (attached) is to place a comma after the fronted adverbials. </a:t>
            </a:r>
          </a:p>
          <a:p>
            <a:r>
              <a:rPr lang="en-GB" dirty="0"/>
              <a:t>To identify fronted adverbials in a piece of writing and highlight them. </a:t>
            </a:r>
            <a:r>
              <a:rPr lang="en-GB"/>
              <a:t>Does the fronted </a:t>
            </a:r>
            <a:r>
              <a:rPr lang="en-GB" dirty="0"/>
              <a:t>adverbial add more detailed about the time, place, frequency, possibility or manner?</a:t>
            </a:r>
          </a:p>
          <a:p>
            <a:r>
              <a:rPr lang="en-GB" dirty="0"/>
              <a:t>Write your own sentences including fronted adverbials. Remember to use a comma. </a:t>
            </a:r>
          </a:p>
          <a:p>
            <a:pPr marL="0" indent="0">
              <a:buNone/>
            </a:pPr>
            <a:endParaRPr lang="en-GB" dirty="0"/>
          </a:p>
        </p:txBody>
      </p:sp>
      <p:pic>
        <p:nvPicPr>
          <p:cNvPr id="6" name="Recorded Sound">
            <a:hlinkClick r:id="" action="ppaction://media"/>
            <a:extLst>
              <a:ext uri="{FF2B5EF4-FFF2-40B4-BE49-F238E27FC236}">
                <a16:creationId xmlns:a16="http://schemas.microsoft.com/office/drawing/2014/main" id="{98F862C9-FBAE-4823-9186-7A3E121117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82492" y="610001"/>
            <a:ext cx="487363" cy="487363"/>
          </a:xfrm>
          <a:prstGeom prst="rect">
            <a:avLst/>
          </a:prstGeom>
        </p:spPr>
      </p:pic>
    </p:spTree>
    <p:extLst>
      <p:ext uri="{BB962C8B-B14F-4D97-AF65-F5344CB8AC3E}">
        <p14:creationId xmlns:p14="http://schemas.microsoft.com/office/powerpoint/2010/main" val="22827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5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411E7EBC16A2488A6BD8B96FCD2307" ma:contentTypeVersion="4" ma:contentTypeDescription="Create a new document." ma:contentTypeScope="" ma:versionID="b911c28205c8c89c35823f093025f921">
  <xsd:schema xmlns:xsd="http://www.w3.org/2001/XMLSchema" xmlns:xs="http://www.w3.org/2001/XMLSchema" xmlns:p="http://schemas.microsoft.com/office/2006/metadata/properties" xmlns:ns2="e6146d2e-4899-402e-a015-35c1a01202e5" targetNamespace="http://schemas.microsoft.com/office/2006/metadata/properties" ma:root="true" ma:fieldsID="5624d494965241c4f1411d6154db8093" ns2:_="">
    <xsd:import namespace="e6146d2e-4899-402e-a015-35c1a01202e5"/>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46d2e-4899-402e-a015-35c1a01202e5"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e6146d2e-4899-402e-a015-35c1a01202e5" xsi:nil="true"/>
  </documentManagement>
</p:properties>
</file>

<file path=customXml/itemProps1.xml><?xml version="1.0" encoding="utf-8"?>
<ds:datastoreItem xmlns:ds="http://schemas.openxmlformats.org/officeDocument/2006/customXml" ds:itemID="{14843AA2-BA37-4032-80B4-06D897D6F775}">
  <ds:schemaRefs>
    <ds:schemaRef ds:uri="http://schemas.microsoft.com/sharepoint/v3/contenttype/forms"/>
  </ds:schemaRefs>
</ds:datastoreItem>
</file>

<file path=customXml/itemProps2.xml><?xml version="1.0" encoding="utf-8"?>
<ds:datastoreItem xmlns:ds="http://schemas.openxmlformats.org/officeDocument/2006/customXml" ds:itemID="{AEC6EDCD-91D4-4610-9468-5EAA3DE65F5E}"/>
</file>

<file path=customXml/itemProps3.xml><?xml version="1.0" encoding="utf-8"?>
<ds:datastoreItem xmlns:ds="http://schemas.openxmlformats.org/officeDocument/2006/customXml" ds:itemID="{DC957158-E95A-4152-974B-80EB56BD8BE2}">
  <ds:schemaRefs>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schemas.openxmlformats.org/package/2006/metadata/core-properties"/>
    <ds:schemaRef ds:uri="d97ec839-69ea-4ebf-8a3e-883c876d064a"/>
    <ds:schemaRef ds:uri="928da695-8159-4cd1-8712-ca14173c88db"/>
  </ds:schemaRefs>
</ds:datastoreItem>
</file>

<file path=docProps/app.xml><?xml version="1.0" encoding="utf-8"?>
<Properties xmlns="http://schemas.openxmlformats.org/officeDocument/2006/extended-properties" xmlns:vt="http://schemas.openxmlformats.org/officeDocument/2006/docPropsVTypes">
  <TotalTime>281</TotalTime>
  <Words>616</Words>
  <Application>Microsoft Office PowerPoint</Application>
  <PresentationFormat>Widescreen</PresentationFormat>
  <Paragraphs>65</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Fronted Adverbials</vt:lpstr>
      <vt:lpstr>L.O: To recognise and use fronted adverbials.</vt:lpstr>
      <vt:lpstr>PowerPoint Presentation</vt:lpstr>
      <vt:lpstr>PowerPoint Presentation</vt:lpstr>
      <vt:lpstr>PowerPoint Presentation</vt:lpstr>
      <vt:lpstr>PowerPoint Presentation</vt:lpstr>
      <vt:lpstr>PowerPoint Presentation</vt:lpstr>
      <vt:lpstr>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PARAGRAPHS</dc:title>
  <dc:creator>Becky Parris</dc:creator>
  <cp:lastModifiedBy>Lisa Nute</cp:lastModifiedBy>
  <cp:revision>26</cp:revision>
  <dcterms:created xsi:type="dcterms:W3CDTF">2021-02-05T07:41:04Z</dcterms:created>
  <dcterms:modified xsi:type="dcterms:W3CDTF">2021-02-10T15:57:23Z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0x01010080411E7EBC16A2488A6BD8B96FCD2307</vt:lpwstr>
  </property>
  <property fmtid="{D5CDD505-2E9C-101B-9397-08002B2CF9AE}" pid="3" name="Order">
    <vt:r8>57900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