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72" r:id="rId7"/>
    <p:sldId id="259" r:id="rId8"/>
    <p:sldId id="268" r:id="rId9"/>
    <p:sldId id="274" r:id="rId10"/>
    <p:sldId id="269" r:id="rId11"/>
    <p:sldId id="270" r:id="rId12"/>
    <p:sldId id="271" r:id="rId13"/>
    <p:sldId id="265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9"/>
    <p:restoredTop sz="94654"/>
  </p:normalViewPr>
  <p:slideViewPr>
    <p:cSldViewPr snapToGrid="0" snapToObjects="1">
      <p:cViewPr>
        <p:scale>
          <a:sx n="69" d="100"/>
          <a:sy n="69" d="100"/>
        </p:scale>
        <p:origin x="148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0380-27A0-604E-87F0-6D8F88CD52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8A726-FAEC-9D4C-919A-67F2E3670C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469AB-734D-DA41-8A52-D26BF2F0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FB3A5-1645-0A46-BD23-7FE4D044B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10151-AA71-CA40-B7A2-76A25A94F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9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11A8-6E1F-1440-A402-75AC683A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42DD6-7FDF-7B40-BDAC-7ED8CE83B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267B-EDCB-2747-AB99-D5B1D867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8F2CF-D946-4C4C-AB3D-00F7F3F8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63584-B1DF-E34F-A898-4477A94A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0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F5310-2E51-604D-A410-03EB8826FB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889CB-8B0D-E343-8BD3-EBBA6815C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6F1F-3017-8C4C-B431-91E4CC09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2BBC7-E662-1F44-8EEF-1249C6F3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8A0D5-4B8E-8A41-AD23-59CA961C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BE91-02C6-AF4E-ABC2-82A5943B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6D6C0-1882-644C-8C0B-1B9A110DA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862B-1C69-5743-8E94-483362D65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CD5F6-591C-6A48-A0B6-E808B6C8F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0CACB-0237-EC46-886F-FC21FC89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8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DBE36-8286-3046-87D7-C9F0B1B28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FC650-4CF3-BA45-9AE3-E189B5DE6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CB9214-0BC4-884B-BE5A-0BBD8A41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FF90B-0503-CB46-8FC7-13DB07F1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E10D-68F2-E242-ACDC-0221F861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2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D89E-018D-6D49-BFE3-6D6C5A01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6C2FA-962D-1446-8BF9-6A272BCDE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88575-32CE-9D41-9DE0-F6D720A8E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6E48A-1EC2-A342-9634-98EC613AA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0083E-B33F-B24B-9864-5C9E90BF7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D7FD9-D1B0-C94D-AD78-1D64E9B8E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21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7D50-CAC8-E041-AA77-F347E18B6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C0265-D37D-2B40-8AF1-68C2215BD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FE6C3-5128-BD42-9960-D6EDA6404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632545-A395-E14F-BEC3-8350DFF71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B4FF07-D6F9-404C-B92D-1594226B6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036B9C-8097-C343-B21B-497F06C66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C847E-7B53-7348-BC91-EA7DBC30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B4AD3-4C3C-A743-8113-54BB9641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2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DFF5-63CC-6F4E-832F-86E2D033F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9E2FBC-E30E-F44A-972F-A515D9438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9E308-7F5C-914E-91D2-39B8B748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64437-D377-F547-A108-830B26FB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5CDE7D-F872-6345-AF50-1716A1FE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C85E2-21CB-9847-8D38-877CE66E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5613D-1380-1D4C-B23C-5236AA3C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7053-3896-C141-BCA2-C84E7352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1861-B026-5C45-8823-5DD42BB2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453F5-8EAE-834F-9280-D22A94D6A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844E0-6228-FE4C-95F8-DCAF4872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03D19-972A-0447-8D65-8764914B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BA224-5697-9A49-AE9D-32FE83CA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8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7D54F-4D56-8E4D-A155-FF2A2BDF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42F30B-67AB-C54B-8F5A-AE4DCAEDD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EDE31-4093-7B4D-A5FA-8E642BE67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5C7C-B1C0-D947-B425-E8EFEC7F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E8E2B-FB2E-9B47-B9C5-048F4EA7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9AE71-B4A2-AC49-BF1A-A14CA625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AC4ADC-1F6F-8C43-B7AB-2A297180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B36BF-C3E0-974A-82F2-634DAB1CE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99766-FD80-A44E-830E-71CFED7BD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9C6AE-62C4-2E42-85B5-ED539589DF25}" type="datetimeFigureOut">
              <a:rPr lang="en-US" smtClean="0"/>
              <a:t>2/16/21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6F35-B63C-F74F-A637-3DC198AB1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946AE-0771-7B49-A8FD-4E866354D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DF8DD-EF90-C146-81D4-7D08C3575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2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1.png"/><Relationship Id="rId4" Type="http://schemas.openxmlformats.org/officeDocument/2006/relationships/hyperlink" Target="https://www.bbc.co.uk/bitesize/topics/z4mmn39/resources/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hyperlink" Target="https://www.bbc.co.uk/teach/class-clips-video/english-ks1-ks2-understanding-poetry/zfvkt3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7E49-C554-8E47-B47F-547EFED1BE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Poetry - Lesson 1</a:t>
            </a:r>
            <a:br>
              <a:rPr lang="en-US" dirty="0"/>
            </a:br>
            <a:br>
              <a:rPr lang="en-US" sz="5300" dirty="0"/>
            </a:br>
            <a:r>
              <a:rPr lang="en-US" sz="5300" dirty="0"/>
              <a:t>We are learning to discuss the different features in poetry.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09238-6110-9A49-B317-7712C0E3F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694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I can discuss the different features of a poem.</a:t>
            </a:r>
          </a:p>
          <a:p>
            <a:r>
              <a:rPr lang="en-US" sz="3200" dirty="0"/>
              <a:t>I can say what poem I like and why.</a:t>
            </a:r>
          </a:p>
          <a:p>
            <a:r>
              <a:rPr lang="en-US" sz="3200" dirty="0"/>
              <a:t>I can say what a shape poem is.</a:t>
            </a:r>
          </a:p>
        </p:txBody>
      </p:sp>
      <p:pic>
        <p:nvPicPr>
          <p:cNvPr id="4" name="Audio Recording 16 Feb 2021 at 14:40:12" descr="Audio Recording 16 Feb 2021 at 14:40:12">
            <a:hlinkClick r:id="" action="ppaction://media"/>
            <a:extLst>
              <a:ext uri="{FF2B5EF4-FFF2-40B4-BE49-F238E27FC236}">
                <a16:creationId xmlns:a16="http://schemas.microsoft.com/office/drawing/2014/main" id="{E4899E6A-3F35-334E-9FF8-A0D3A815A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503" y="407639"/>
            <a:ext cx="6625953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+mj-lt"/>
              </a:rPr>
              <a:t>Metaphor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503" y="1268761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A comparison between two basically unlike things, without using the words </a:t>
            </a:r>
            <a:r>
              <a:rPr lang="en-US" sz="2800" i="1" dirty="0">
                <a:latin typeface="+mj-lt"/>
              </a:rPr>
              <a:t>like </a:t>
            </a:r>
            <a:r>
              <a:rPr lang="en-US" sz="2800" dirty="0">
                <a:latin typeface="+mj-lt"/>
              </a:rPr>
              <a:t>or </a:t>
            </a:r>
            <a:r>
              <a:rPr lang="en-US" sz="2800" i="1" dirty="0">
                <a:latin typeface="+mj-lt"/>
              </a:rPr>
              <a:t>as</a:t>
            </a:r>
            <a:r>
              <a:rPr lang="en-US" sz="2800" dirty="0">
                <a:latin typeface="+mj-lt"/>
              </a:rPr>
              <a:t>. One thing is said to </a:t>
            </a:r>
            <a:r>
              <a:rPr lang="en-US" sz="2800" i="1" dirty="0">
                <a:latin typeface="+mj-lt"/>
              </a:rPr>
              <a:t>be </a:t>
            </a:r>
            <a:r>
              <a:rPr lang="en-US" sz="2800" dirty="0">
                <a:latin typeface="+mj-lt"/>
              </a:rPr>
              <a:t>another.</a:t>
            </a:r>
          </a:p>
          <a:p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Example: Life is a rollercoaster.</a:t>
            </a:r>
            <a:endParaRPr lang="en-GB" sz="2800" dirty="0">
              <a:latin typeface="+mj-lt"/>
            </a:endParaRPr>
          </a:p>
        </p:txBody>
      </p:sp>
      <p:pic>
        <p:nvPicPr>
          <p:cNvPr id="2" name="Picture 1" descr="Free vector graphic: &lt;strong&gt;Roller Coaster&lt;/strong&gt;, Amusement Park - Fre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72" y="3295161"/>
            <a:ext cx="4703576" cy="3020578"/>
          </a:xfrm>
          <a:prstGeom prst="rect">
            <a:avLst/>
          </a:prstGeom>
        </p:spPr>
      </p:pic>
      <p:pic>
        <p:nvPicPr>
          <p:cNvPr id="5" name="Audio Recording 16 Feb 2021 at 14:46:44" descr="Audio Recording 16 Feb 2021 at 14:46:44">
            <a:hlinkClick r:id="" action="ppaction://media"/>
            <a:extLst>
              <a:ext uri="{FF2B5EF4-FFF2-40B4-BE49-F238E27FC236}">
                <a16:creationId xmlns:a16="http://schemas.microsoft.com/office/drawing/2014/main" id="{DB56A525-AA6C-454D-9224-BDD07CF922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298" y="493842"/>
            <a:ext cx="6625953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+mj-lt"/>
              </a:rPr>
              <a:t>Rhyme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298" y="1363290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Rhymes are words that sound similar to each other when you say or hear them.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Example:</a:t>
            </a:r>
          </a:p>
          <a:p>
            <a:r>
              <a:rPr lang="en-GB" sz="2800" dirty="0">
                <a:latin typeface="+mj-lt"/>
              </a:rPr>
              <a:t>“Twinkle, twinkle little </a:t>
            </a:r>
            <a:r>
              <a:rPr lang="en-GB" sz="2800" dirty="0">
                <a:solidFill>
                  <a:srgbClr val="FF0000"/>
                </a:solidFill>
                <a:latin typeface="+mj-lt"/>
              </a:rPr>
              <a:t>star</a:t>
            </a:r>
            <a:r>
              <a:rPr lang="en-GB" sz="2800" dirty="0">
                <a:latin typeface="+mj-lt"/>
              </a:rPr>
              <a:t>,</a:t>
            </a:r>
          </a:p>
          <a:p>
            <a:r>
              <a:rPr lang="en-GB" sz="2800" dirty="0">
                <a:latin typeface="+mj-lt"/>
              </a:rPr>
              <a:t>How I wonder what you </a:t>
            </a:r>
            <a:r>
              <a:rPr lang="en-GB" sz="2800" dirty="0">
                <a:solidFill>
                  <a:srgbClr val="FF0000"/>
                </a:solidFill>
                <a:latin typeface="+mj-lt"/>
              </a:rPr>
              <a:t>are</a:t>
            </a:r>
            <a:r>
              <a:rPr lang="en-GB" sz="2800" dirty="0">
                <a:latin typeface="+mj-lt"/>
              </a:rPr>
              <a:t>.”</a:t>
            </a:r>
            <a:endParaRPr lang="en-US" sz="2800" dirty="0">
              <a:latin typeface="+mj-lt"/>
            </a:endParaRPr>
          </a:p>
        </p:txBody>
      </p:sp>
      <p:pic>
        <p:nvPicPr>
          <p:cNvPr id="2050" name="Picture 2" descr="Image result for star">
            <a:extLst>
              <a:ext uri="{FF2B5EF4-FFF2-40B4-BE49-F238E27FC236}">
                <a16:creationId xmlns:a16="http://schemas.microsoft.com/office/drawing/2014/main" id="{2256A05E-29BE-EB4C-B5E3-6C85E2595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r="28399"/>
          <a:stretch/>
        </p:blipFill>
        <p:spPr bwMode="auto">
          <a:xfrm>
            <a:off x="8310264" y="2702118"/>
            <a:ext cx="3493438" cy="376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16 Feb 2021 at 14:47:14" descr="Audio Recording 16 Feb 2021 at 14:47:14">
            <a:hlinkClick r:id="" action="ppaction://media"/>
            <a:extLst>
              <a:ext uri="{FF2B5EF4-FFF2-40B4-BE49-F238E27FC236}">
                <a16:creationId xmlns:a16="http://schemas.microsoft.com/office/drawing/2014/main" id="{BCF4C4DF-7F44-5B45-88A7-22D153C9F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6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5" y="407640"/>
            <a:ext cx="6625953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+mj-lt"/>
              </a:rPr>
              <a:t>Personification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605" y="1268760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The giving of human qualities to non-human things.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Example: The tree roots grabbed at my ankles and pulled me down to the ground. I was trapped under their firm grasp in the deep, dark woods.</a:t>
            </a:r>
            <a:endParaRPr lang="en-US" sz="3600" dirty="0">
              <a:latin typeface="+mj-lt"/>
            </a:endParaRPr>
          </a:p>
        </p:txBody>
      </p:sp>
      <p:pic>
        <p:nvPicPr>
          <p:cNvPr id="2" name="Picture 1" descr="&lt;strong&gt;Roots&lt;/strong&gt; | &lt;strong&gt;Tree roots&lt;/strong&gt; in Daisy Nook country park | Stev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720" y="3429000"/>
            <a:ext cx="4680520" cy="3112729"/>
          </a:xfrm>
          <a:prstGeom prst="rect">
            <a:avLst/>
          </a:prstGeom>
        </p:spPr>
      </p:pic>
      <p:pic>
        <p:nvPicPr>
          <p:cNvPr id="5" name="Audio Recording 16 Feb 2021 at 14:47:46" descr="Audio Recording 16 Feb 2021 at 14:47:46">
            <a:hlinkClick r:id="" action="ppaction://media"/>
            <a:extLst>
              <a:ext uri="{FF2B5EF4-FFF2-40B4-BE49-F238E27FC236}">
                <a16:creationId xmlns:a16="http://schemas.microsoft.com/office/drawing/2014/main" id="{0A712D84-2390-2D4D-B33C-F9A629571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5AE58-B004-5E45-B397-39B2D8B8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4CE59-8A30-5144-BD77-5101ED8BC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</a:rPr>
              <a:t>Look at the shape poems on the worksheet and answer the following questions:</a:t>
            </a:r>
          </a:p>
          <a:p>
            <a:r>
              <a:rPr lang="en-US" dirty="0">
                <a:latin typeface="+mj-lt"/>
              </a:rPr>
              <a:t>1. What is the poem about?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2. Who is speaking? To whom?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3. How does the poem sound? What is the rhythm? 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4. What images does the poet use?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5. Are there any noticeable words?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6. List any poetic techniques used (rhyme, imagery, personification).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7. What is the mood of the poem?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8. Why do you think the poet has written the poem?</a:t>
            </a:r>
            <a:endParaRPr lang="en-GB" dirty="0">
              <a:latin typeface="+mj-lt"/>
            </a:endParaRPr>
          </a:p>
          <a:p>
            <a:r>
              <a:rPr lang="en-US" dirty="0">
                <a:latin typeface="+mj-lt"/>
              </a:rPr>
              <a:t>9. Do you like the poem? Why? Why not?</a:t>
            </a:r>
            <a:endParaRPr lang="en-GB" dirty="0">
              <a:latin typeface="+mj-lt"/>
            </a:endParaRPr>
          </a:p>
        </p:txBody>
      </p:sp>
      <p:pic>
        <p:nvPicPr>
          <p:cNvPr id="4" name="Audio Recording 16 Feb 2021 at 14:48:35" descr="Audio Recording 16 Feb 2021 at 14:48:35">
            <a:hlinkClick r:id="" action="ppaction://media"/>
            <a:extLst>
              <a:ext uri="{FF2B5EF4-FFF2-40B4-BE49-F238E27FC236}">
                <a16:creationId xmlns:a16="http://schemas.microsoft.com/office/drawing/2014/main" id="{D6F4166D-805F-6441-B5B9-FE6DC96906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0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6B828-E4A3-934D-9211-C00A2193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5B1D-962E-F942-9BFF-EFB82C60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Choose another poem. There are some here: </a:t>
            </a:r>
            <a:r>
              <a:rPr lang="en-US" dirty="0">
                <a:latin typeface="+mj-lt"/>
                <a:hlinkClick r:id="rId4"/>
              </a:rPr>
              <a:t>https://www.bbc.co.uk/bitesize/topics/z4mmn39/resources/1</a:t>
            </a:r>
            <a:r>
              <a:rPr lang="en-US" dirty="0">
                <a:latin typeface="+mj-lt"/>
              </a:rPr>
              <a:t>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>
                <a:latin typeface="+mj-lt"/>
              </a:rPr>
              <a:t>What’s similar to the shape poems? What’s different? Which do you prefer? Why?</a:t>
            </a:r>
          </a:p>
        </p:txBody>
      </p:sp>
      <p:pic>
        <p:nvPicPr>
          <p:cNvPr id="4" name="Audio Recording 16 Feb 2021 at 14:51:16" descr="Audio Recording 16 Feb 2021 at 14:51:16">
            <a:hlinkClick r:id="" action="ppaction://media"/>
            <a:extLst>
              <a:ext uri="{FF2B5EF4-FFF2-40B4-BE49-F238E27FC236}">
                <a16:creationId xmlns:a16="http://schemas.microsoft.com/office/drawing/2014/main" id="{6A1A09D6-690D-2041-8A54-EBCE880C6B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7F6A-3B4C-0F48-9100-15B709A78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many different types of poetry: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9B44-7199-D844-A200-FB8ED700E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dirty="0"/>
              <a:t>Limerick</a:t>
            </a:r>
          </a:p>
          <a:p>
            <a:r>
              <a:rPr lang="en-US" sz="3600" dirty="0"/>
              <a:t>Nonsense poem</a:t>
            </a:r>
          </a:p>
          <a:p>
            <a:r>
              <a:rPr lang="en-US" sz="3600" dirty="0"/>
              <a:t>Free verse poem</a:t>
            </a:r>
          </a:p>
          <a:p>
            <a:r>
              <a:rPr lang="en-US" sz="3600" dirty="0"/>
              <a:t>Rhyming poem</a:t>
            </a:r>
          </a:p>
          <a:p>
            <a:r>
              <a:rPr lang="en-US" sz="3600" dirty="0"/>
              <a:t>Narrative poem</a:t>
            </a:r>
          </a:p>
          <a:p>
            <a:r>
              <a:rPr lang="en-US" sz="3600" dirty="0"/>
              <a:t>Shape poem</a:t>
            </a:r>
          </a:p>
          <a:p>
            <a:r>
              <a:rPr lang="en-US" sz="3600" dirty="0"/>
              <a:t>Acrostic</a:t>
            </a:r>
          </a:p>
          <a:p>
            <a:pPr marL="0" indent="0">
              <a:buNone/>
            </a:pPr>
            <a:r>
              <a:rPr lang="en-US" sz="3600" dirty="0">
                <a:hlinkClick r:id="rId4"/>
              </a:rPr>
              <a:t>https://www.bbc.co.uk/teach/class-clips-video/english-ks1-ks2-understanding-poetry/zfvkt39</a:t>
            </a:r>
            <a:r>
              <a:rPr lang="en-US" sz="3600" dirty="0"/>
              <a:t> </a:t>
            </a:r>
          </a:p>
        </p:txBody>
      </p:sp>
      <p:pic>
        <p:nvPicPr>
          <p:cNvPr id="4" name="Audio Recording 16 Feb 2021 at 14:41:02" descr="Audio Recording 16 Feb 2021 at 14:41:02">
            <a:hlinkClick r:id="" action="ppaction://media"/>
            <a:extLst>
              <a:ext uri="{FF2B5EF4-FFF2-40B4-BE49-F238E27FC236}">
                <a16:creationId xmlns:a16="http://schemas.microsoft.com/office/drawing/2014/main" id="{37657914-7DD2-3244-9389-173469D860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8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BBB6-3DB8-9E43-A9A0-65D2413E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6179"/>
            <a:ext cx="10515600" cy="336564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This week, we are looking at </a:t>
            </a:r>
            <a:r>
              <a:rPr lang="en-US" b="1" dirty="0"/>
              <a:t>shape poems</a:t>
            </a:r>
            <a:r>
              <a:rPr lang="en-US" dirty="0"/>
              <a:t>. These are poems in the shape of something. Many have other features as well. Today, we are discussing these different features.</a:t>
            </a:r>
          </a:p>
        </p:txBody>
      </p:sp>
      <p:pic>
        <p:nvPicPr>
          <p:cNvPr id="3" name="Audio Recording 16 Feb 2021 at 14:41:35" descr="Audio Recording 16 Feb 2021 at 14:41:35">
            <a:hlinkClick r:id="" action="ppaction://media"/>
            <a:extLst>
              <a:ext uri="{FF2B5EF4-FFF2-40B4-BE49-F238E27FC236}">
                <a16:creationId xmlns:a16="http://schemas.microsoft.com/office/drawing/2014/main" id="{AE8FC789-BD28-AD47-B1E8-C8D28E2F30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4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56792"/>
            <a:ext cx="10515599" cy="4898016"/>
          </a:xfrm>
        </p:spPr>
        <p:txBody>
          <a:bodyPr/>
          <a:lstStyle/>
          <a:p>
            <a:pPr marL="0" indent="0">
              <a:buNone/>
            </a:pPr>
            <a:r>
              <a:rPr lang="en-IE" dirty="0">
                <a:latin typeface="+mj-lt"/>
              </a:rPr>
              <a:t>A theme is a key idea explored in a poem (or a play or story). There can be more than one theme developed in a piece of writing. These are some examples:</a:t>
            </a:r>
          </a:p>
          <a:p>
            <a:pPr>
              <a:buFontTx/>
              <a:buChar char="-"/>
            </a:pPr>
            <a:r>
              <a:rPr lang="en-IE" dirty="0">
                <a:latin typeface="+mj-lt"/>
              </a:rPr>
              <a:t>love</a:t>
            </a:r>
          </a:p>
          <a:p>
            <a:pPr>
              <a:buFontTx/>
              <a:buChar char="-"/>
            </a:pPr>
            <a:r>
              <a:rPr lang="en-IE" dirty="0">
                <a:latin typeface="+mj-lt"/>
              </a:rPr>
              <a:t>nature</a:t>
            </a:r>
          </a:p>
          <a:p>
            <a:pPr>
              <a:buFontTx/>
              <a:buChar char="-"/>
            </a:pPr>
            <a:r>
              <a:rPr lang="en-IE" dirty="0">
                <a:latin typeface="+mj-lt"/>
              </a:rPr>
              <a:t>travel</a:t>
            </a:r>
          </a:p>
          <a:p>
            <a:pPr>
              <a:buFontTx/>
              <a:buChar char="-"/>
            </a:pPr>
            <a:r>
              <a:rPr lang="en-IE" dirty="0">
                <a:latin typeface="+mj-lt"/>
              </a:rPr>
              <a:t>dreams</a:t>
            </a:r>
          </a:p>
          <a:p>
            <a:pPr>
              <a:buFontTx/>
              <a:buChar char="-"/>
            </a:pPr>
            <a:r>
              <a:rPr lang="en-IE" dirty="0">
                <a:latin typeface="+mj-lt"/>
              </a:rPr>
              <a:t>celebration</a:t>
            </a:r>
          </a:p>
          <a:p>
            <a:pPr>
              <a:buFontTx/>
              <a:buChar char="-"/>
            </a:pPr>
            <a:r>
              <a:rPr lang="en-IE" dirty="0">
                <a:latin typeface="+mj-lt"/>
              </a:rPr>
              <a:t>family</a:t>
            </a:r>
          </a:p>
          <a:p>
            <a:pPr>
              <a:buFontTx/>
              <a:buChar char="-"/>
            </a:pPr>
            <a:r>
              <a:rPr lang="en-IE" dirty="0">
                <a:latin typeface="+mj-lt"/>
              </a:rPr>
              <a:t>animals</a:t>
            </a:r>
          </a:p>
          <a:p>
            <a:pPr>
              <a:buFontTx/>
              <a:buChar char="-"/>
            </a:pPr>
            <a:endParaRPr lang="en-IE" dirty="0">
              <a:latin typeface="+mj-lt"/>
            </a:endParaRPr>
          </a:p>
          <a:p>
            <a:pPr>
              <a:buNone/>
            </a:pPr>
            <a:endParaRPr lang="en-IE" dirty="0">
              <a:latin typeface="+mj-lt"/>
            </a:endParaRPr>
          </a:p>
        </p:txBody>
      </p:sp>
      <p:pic>
        <p:nvPicPr>
          <p:cNvPr id="7" name="Picture 6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1D9D90CE-4D5D-C445-B8B3-C6ED3FB4C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973" y="3130550"/>
            <a:ext cx="2311400" cy="2730500"/>
          </a:xfrm>
          <a:prstGeom prst="rect">
            <a:avLst/>
          </a:prstGeom>
        </p:spPr>
      </p:pic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6F9779F1-984A-C042-B611-DC2B4A575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323" y="3130550"/>
            <a:ext cx="2223572" cy="2730500"/>
          </a:xfrm>
          <a:prstGeom prst="rect">
            <a:avLst/>
          </a:prstGeom>
        </p:spPr>
      </p:pic>
      <p:pic>
        <p:nvPicPr>
          <p:cNvPr id="4" name="Audio Recording 16 Feb 2021 at 14:42:08" descr="Audio Recording 16 Feb 2021 at 14:42:08">
            <a:hlinkClick r:id="" action="ppaction://media"/>
            <a:extLst>
              <a:ext uri="{FF2B5EF4-FFF2-40B4-BE49-F238E27FC236}">
                <a16:creationId xmlns:a16="http://schemas.microsoft.com/office/drawing/2014/main" id="{1EDD1ED0-3E8D-1D4C-8590-66E7CCC5E3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84784"/>
            <a:ext cx="10300855" cy="497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600" dirty="0">
                <a:latin typeface="+mj-lt"/>
              </a:rPr>
              <a:t>Tone is the attitude or emotion of the poet or writer in their writing. If they are talking about a death, the tones might be sombre and serious. If they were writing about love there may be romantic and happy tones. </a:t>
            </a:r>
          </a:p>
        </p:txBody>
      </p:sp>
      <p:pic>
        <p:nvPicPr>
          <p:cNvPr id="3075" name="Picture 3" descr="C:\Users\user\AppData\Local\Microsoft\Windows\Temporary Internet Files\Content.IE5\IXZXJOE8\MP9004433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472" y="3975747"/>
            <a:ext cx="3419872" cy="2266519"/>
          </a:xfrm>
          <a:prstGeom prst="rect">
            <a:avLst/>
          </a:prstGeom>
          <a:noFill/>
        </p:spPr>
      </p:pic>
      <p:pic>
        <p:nvPicPr>
          <p:cNvPr id="1026" name="Picture 2" descr="Image result for joyful">
            <a:extLst>
              <a:ext uri="{FF2B5EF4-FFF2-40B4-BE49-F238E27FC236}">
                <a16:creationId xmlns:a16="http://schemas.microsoft.com/office/drawing/2014/main" id="{75A43E23-7EB8-D24C-83C6-FD9F8DD1D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7" y="3969796"/>
            <a:ext cx="4337619" cy="226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Recording 16 Feb 2021 at 14:42:31" descr="Audio Recording 16 Feb 2021 at 14:42:31">
            <a:hlinkClick r:id="" action="ppaction://media"/>
            <a:extLst>
              <a:ext uri="{FF2B5EF4-FFF2-40B4-BE49-F238E27FC236}">
                <a16:creationId xmlns:a16="http://schemas.microsoft.com/office/drawing/2014/main" id="{62C932EB-463C-5C4E-AC91-11E7217A05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1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60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B0F5F-DBCE-8046-A538-44D135971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809E81-39B0-F943-B132-F442A27A0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sz="2600" dirty="0">
                <a:latin typeface="+mj-lt"/>
              </a:rPr>
              <a:t>The mood is the feeling or atmosphere created by the poet in a particular time or place. E.g. A poem may begin with a playful atmosphere but then as the poem develops the atmosphere could change to eerie, or bad (playground </a:t>
            </a:r>
            <a:r>
              <a:rPr lang="en-IE" sz="2600" dirty="0">
                <a:latin typeface="+mj-lt"/>
                <a:sym typeface="Wingdings" pitchFamily="2" charset="2"/>
              </a:rPr>
              <a:t> </a:t>
            </a:r>
            <a:r>
              <a:rPr lang="en-IE" sz="2600" dirty="0">
                <a:latin typeface="+mj-lt"/>
              </a:rPr>
              <a:t>Principal’s office).</a:t>
            </a:r>
          </a:p>
        </p:txBody>
      </p:sp>
      <p:pic>
        <p:nvPicPr>
          <p:cNvPr id="5" name="Picture 2" descr="C:\Users\user\AppData\Local\Microsoft\Windows\Temporary Internet Files\Content.IE5\TFHFUK8E\MC900089044[1].wmf">
            <a:extLst>
              <a:ext uri="{FF2B5EF4-FFF2-40B4-BE49-F238E27FC236}">
                <a16:creationId xmlns:a16="http://schemas.microsoft.com/office/drawing/2014/main" id="{611BFEDF-6931-B642-9DBC-651F4320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07946" y="4223667"/>
            <a:ext cx="2304256" cy="2044968"/>
          </a:xfrm>
          <a:prstGeom prst="rect">
            <a:avLst/>
          </a:prstGeom>
          <a:noFill/>
        </p:spPr>
      </p:pic>
      <p:pic>
        <p:nvPicPr>
          <p:cNvPr id="6" name="Picture 4" descr="C:\Users\user\AppData\Local\Microsoft\Windows\Temporary Internet Files\Content.IE5\TFHFUK8E\MP900439446[1].jpg">
            <a:extLst>
              <a:ext uri="{FF2B5EF4-FFF2-40B4-BE49-F238E27FC236}">
                <a16:creationId xmlns:a16="http://schemas.microsoft.com/office/drawing/2014/main" id="{3B835C06-4569-F54A-8702-7813A08B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6296" y="4223667"/>
            <a:ext cx="1567169" cy="2088233"/>
          </a:xfrm>
          <a:prstGeom prst="rect">
            <a:avLst/>
          </a:prstGeom>
          <a:noFill/>
        </p:spPr>
      </p:pic>
      <p:pic>
        <p:nvPicPr>
          <p:cNvPr id="3" name="Audio Recording 16 Feb 2021 at 14:43:48" descr="Audio Recording 16 Feb 2021 at 14:43:48">
            <a:hlinkClick r:id="" action="ppaction://media"/>
            <a:extLst>
              <a:ext uri="{FF2B5EF4-FFF2-40B4-BE49-F238E27FC236}">
                <a16:creationId xmlns:a16="http://schemas.microsoft.com/office/drawing/2014/main" id="{3D822EB9-93F0-354C-ABF4-7F4805AF9E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Imagery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784"/>
            <a:ext cx="5479474" cy="4970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dirty="0">
                <a:latin typeface="+mj-lt"/>
              </a:rPr>
              <a:t>Imagery is the author’s use of language that appeals to the </a:t>
            </a:r>
            <a:r>
              <a:rPr lang="en-IE" sz="2400" b="1" dirty="0">
                <a:latin typeface="+mj-lt"/>
              </a:rPr>
              <a:t>five main senses (touch, taste, sound, sight, smell) </a:t>
            </a:r>
            <a:r>
              <a:rPr lang="en-IE" sz="2400" dirty="0">
                <a:latin typeface="+mj-lt"/>
              </a:rPr>
              <a:t>in order to help the reader imagine exactly what is being described. See if you can spot any of the senses in this extract of a poem.</a:t>
            </a:r>
            <a:endParaRPr lang="en-IE" sz="2000" dirty="0">
              <a:latin typeface="+mj-lt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458ED26-480C-444D-8A85-F6141B52F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0289" y="1484784"/>
            <a:ext cx="4772892" cy="5145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Audio Recording 16 Feb 2021 at 14:44:50" descr="Audio Recording 16 Feb 2021 at 14:44:50">
            <a:hlinkClick r:id="" action="ppaction://media"/>
            <a:extLst>
              <a:ext uri="{FF2B5EF4-FFF2-40B4-BE49-F238E27FC236}">
                <a16:creationId xmlns:a16="http://schemas.microsoft.com/office/drawing/2014/main" id="{28CBC8D9-9196-DE4B-B1C1-FCF48DF275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490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73" y="541022"/>
            <a:ext cx="6625953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>
                <a:latin typeface="+mj-lt"/>
              </a:rPr>
              <a:t>Simile</a:t>
            </a:r>
            <a:endParaRPr lang="en-US" sz="4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73" y="144951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Comparing two words or terms using like or as.</a:t>
            </a:r>
          </a:p>
          <a:p>
            <a:endParaRPr lang="en-US" sz="2400" kern="14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kern="1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 example, ‘her face was as white as a ghost’.</a:t>
            </a:r>
            <a:endParaRPr lang="en-GB" sz="2400" dirty="0">
              <a:latin typeface="+mj-lt"/>
            </a:endParaRPr>
          </a:p>
        </p:txBody>
      </p:sp>
      <p:pic>
        <p:nvPicPr>
          <p:cNvPr id="5" name="Picture 4" descr="Clipart - &lt;strong&gt;ghost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780928"/>
            <a:ext cx="4499746" cy="3536050"/>
          </a:xfrm>
          <a:prstGeom prst="rect">
            <a:avLst/>
          </a:prstGeom>
        </p:spPr>
      </p:pic>
      <p:pic>
        <p:nvPicPr>
          <p:cNvPr id="2" name="Audio Recording 16 Feb 2021 at 14:45:25" descr="Audio Recording 16 Feb 2021 at 14:45:25">
            <a:hlinkClick r:id="" action="ppaction://media"/>
            <a:extLst>
              <a:ext uri="{FF2B5EF4-FFF2-40B4-BE49-F238E27FC236}">
                <a16:creationId xmlns:a16="http://schemas.microsoft.com/office/drawing/2014/main" id="{866B7259-0001-FB46-8C00-E8B70342F7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9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982F-B2F8-A64E-8076-6BF5C905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4790E-2E85-C748-843E-77B355EC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+mj-lt"/>
              </a:rPr>
              <a:t>Rhythm can be described as the </a:t>
            </a:r>
            <a:r>
              <a:rPr lang="en-GB" sz="3600" b="1" dirty="0">
                <a:latin typeface="+mj-lt"/>
              </a:rPr>
              <a:t>beat and pace</a:t>
            </a:r>
            <a:r>
              <a:rPr lang="en-GB" sz="3600" dirty="0">
                <a:latin typeface="+mj-lt"/>
              </a:rPr>
              <a:t> of a poem. It is just the same as with a piece of music and can</a:t>
            </a:r>
            <a:r>
              <a:rPr lang="en-US" sz="3600" dirty="0">
                <a:latin typeface="+mj-lt"/>
              </a:rPr>
              <a:t> be quick or slow.</a:t>
            </a:r>
            <a:endParaRPr lang="en-GB" sz="3600" dirty="0">
              <a:latin typeface="+mj-lt"/>
            </a:endParaRPr>
          </a:p>
        </p:txBody>
      </p:sp>
      <p:pic>
        <p:nvPicPr>
          <p:cNvPr id="4" name="Audio Recording 16 Feb 2021 at 14:46:16" descr="Audio Recording 16 Feb 2021 at 14:46:16">
            <a:hlinkClick r:id="" action="ppaction://media"/>
            <a:extLst>
              <a:ext uri="{FF2B5EF4-FFF2-40B4-BE49-F238E27FC236}">
                <a16:creationId xmlns:a16="http://schemas.microsoft.com/office/drawing/2014/main" id="{98247D01-05DC-ED4A-B0FD-E92C63EFCE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3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640</Words>
  <Application>Microsoft Macintosh PowerPoint</Application>
  <PresentationFormat>Widescreen</PresentationFormat>
  <Paragraphs>64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Poetry - Lesson 1  We are learning to discuss the different features in poetry.</vt:lpstr>
      <vt:lpstr>There are many different types of poetry:</vt:lpstr>
      <vt:lpstr>This week, we are looking at shape poems. These are poems in the shape of something. Many have other features as well. Today, we are discussing these different features.</vt:lpstr>
      <vt:lpstr>Theme</vt:lpstr>
      <vt:lpstr>Tone</vt:lpstr>
      <vt:lpstr>Mood</vt:lpstr>
      <vt:lpstr>Imagery</vt:lpstr>
      <vt:lpstr>PowerPoint Presentation</vt:lpstr>
      <vt:lpstr>Rhythm</vt:lpstr>
      <vt:lpstr>PowerPoint Presentation</vt:lpstr>
      <vt:lpstr>PowerPoint Presentation</vt:lpstr>
      <vt:lpstr>PowerPoint Presentation</vt:lpstr>
      <vt:lpstr>Your Task:</vt:lpstr>
      <vt:lpstr>Extra Challenge!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 We are learning to discuss a wide range of poetry.</dc:title>
  <dc:creator>Marianne Wright</dc:creator>
  <cp:lastModifiedBy>Marianne Wright</cp:lastModifiedBy>
  <cp:revision>13</cp:revision>
  <dcterms:created xsi:type="dcterms:W3CDTF">2021-02-09T08:42:00Z</dcterms:created>
  <dcterms:modified xsi:type="dcterms:W3CDTF">2021-02-16T14:51:19Z</dcterms:modified>
</cp:coreProperties>
</file>