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21"/>
  </p:notesMasterIdLst>
  <p:handoutMasterIdLst>
    <p:handoutMasterId r:id="rId22"/>
  </p:handoutMasterIdLst>
  <p:sldIdLst>
    <p:sldId id="269" r:id="rId2"/>
    <p:sldId id="268" r:id="rId3"/>
    <p:sldId id="270" r:id="rId4"/>
    <p:sldId id="271" r:id="rId5"/>
    <p:sldId id="272" r:id="rId6"/>
    <p:sldId id="273" r:id="rId7"/>
    <p:sldId id="274" r:id="rId8"/>
    <p:sldId id="275" r:id="rId9"/>
    <p:sldId id="276" r:id="rId10"/>
    <p:sldId id="277" r:id="rId11"/>
    <p:sldId id="278" r:id="rId12"/>
    <p:sldId id="279" r:id="rId13"/>
    <p:sldId id="280" r:id="rId14"/>
    <p:sldId id="281" r:id="rId15"/>
    <p:sldId id="282" r:id="rId16"/>
    <p:sldId id="283" r:id="rId17"/>
    <p:sldId id="284" r:id="rId18"/>
    <p:sldId id="285" r:id="rId19"/>
    <p:sldId id="267" r:id="rId20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Twinkl" pitchFamily="2" charset="77"/>
      <p:regular r:id="rId27"/>
      <p:bold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4" pos="340" userDrawn="1">
          <p15:clr>
            <a:srgbClr val="A4A3A4"/>
          </p15:clr>
        </p15:guide>
        <p15:guide id="5" orient="horz" pos="3974" userDrawn="1">
          <p15:clr>
            <a:srgbClr val="A4A3A4"/>
          </p15:clr>
        </p15:guide>
        <p15:guide id="6" pos="5420" userDrawn="1">
          <p15:clr>
            <a:srgbClr val="A4A3A4"/>
          </p15:clr>
        </p15:guide>
        <p15:guide id="7" orient="horz" pos="346" userDrawn="1">
          <p15:clr>
            <a:srgbClr val="A4A3A4"/>
          </p15:clr>
        </p15:guide>
        <p15:guide id="8" pos="476" userDrawn="1">
          <p15:clr>
            <a:srgbClr val="A4A3A4"/>
          </p15:clr>
        </p15:guide>
        <p15:guide id="9" orient="horz" pos="482" userDrawn="1">
          <p15:clr>
            <a:srgbClr val="A4A3A4"/>
          </p15:clr>
        </p15:guide>
        <p15:guide id="10" orient="horz" pos="3838" userDrawn="1">
          <p15:clr>
            <a:srgbClr val="A4A3A4"/>
          </p15:clr>
        </p15:guide>
        <p15:guide id="11" pos="52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B9F40"/>
    <a:srgbClr val="18A0DB"/>
    <a:srgbClr val="DE1E5A"/>
    <a:srgbClr val="BC0105"/>
    <a:srgbClr val="4DB1E3"/>
    <a:srgbClr val="80C1EB"/>
    <a:srgbClr val="ACDDFC"/>
    <a:srgbClr val="FFFFFF"/>
    <a:srgbClr val="4AA1D9"/>
    <a:srgbClr val="21A6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0" autoAdjust="0"/>
    <p:restoredTop sz="94660"/>
  </p:normalViewPr>
  <p:slideViewPr>
    <p:cSldViewPr snapToGrid="0" showGuides="1">
      <p:cViewPr varScale="1">
        <p:scale>
          <a:sx n="94" d="100"/>
          <a:sy n="94" d="100"/>
        </p:scale>
        <p:origin x="1400" y="192"/>
      </p:cViewPr>
      <p:guideLst>
        <p:guide orient="horz" pos="2160"/>
        <p:guide pos="2880"/>
        <p:guide pos="340"/>
        <p:guide orient="horz" pos="3974"/>
        <p:guide pos="5420"/>
        <p:guide orient="horz" pos="346"/>
        <p:guide pos="476"/>
        <p:guide orient="horz" pos="482"/>
        <p:guide orient="horz" pos="3838"/>
        <p:guide pos="528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77" d="100"/>
          <a:sy n="77" d="100"/>
        </p:scale>
        <p:origin x="264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Relationship Id="rId27" Type="http://schemas.openxmlformats.org/officeDocument/2006/relationships/font" Target="fonts/font5.fntdata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4F151-63AC-41CE-96F5-7702E930870C}" type="datetimeFigureOut">
              <a:rPr lang="en-GB" smtClean="0"/>
              <a:t>25/03/2022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6B846-B279-40AC-BFF5-DBC4013370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397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02C5D1-7818-41B5-ABAD-5E4B38A5388F}" type="datetimeFigureOut">
              <a:rPr lang="en-GB" smtClean="0"/>
              <a:t>25/03/2022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521341-850D-40E1-BB3D-87946DC9B0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7048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0407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497" y="5734211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8710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0794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75232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9737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695325"/>
            <a:ext cx="8164510" cy="11509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957386"/>
            <a:ext cx="8164510" cy="438785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38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62" r:id="rId3"/>
    <p:sldLayoutId id="2147483663" r:id="rId4"/>
    <p:sldLayoutId id="2147483666" r:id="rId5"/>
  </p:sldLayoutIdLst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png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5" Type="http://schemas.openxmlformats.org/officeDocument/2006/relationships/image" Target="../media/image37.png"/><Relationship Id="rId4" Type="http://schemas.openxmlformats.org/officeDocument/2006/relationships/image" Target="../media/image36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1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13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5" Type="http://schemas.openxmlformats.org/officeDocument/2006/relationships/image" Target="../media/image21.png"/><Relationship Id="rId4" Type="http://schemas.openxmlformats.org/officeDocument/2006/relationships/image" Target="../media/image5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pn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pn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png"/><Relationship Id="rId4" Type="http://schemas.openxmlformats.org/officeDocument/2006/relationships/image" Target="../media/image24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9620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55009" y="880844"/>
            <a:ext cx="7734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winkl" pitchFamily="2" charset="0"/>
              </a:rPr>
              <a:t>“Which way should I go now?” puzzled Alice.</a:t>
            </a:r>
            <a:endParaRPr lang="en-GB" sz="2400" dirty="0">
              <a:latin typeface="Twinkl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54173" y="5104192"/>
            <a:ext cx="78354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winkl" pitchFamily="2" charset="0"/>
              </a:rPr>
              <a:t>“That path will lead you to The Mad Hatter’s tea party,” said a cat who was sitting in a tree.</a:t>
            </a:r>
          </a:p>
        </p:txBody>
      </p:sp>
      <p:sp>
        <p:nvSpPr>
          <p:cNvPr id="6" name="Oval 5"/>
          <p:cNvSpPr/>
          <p:nvPr/>
        </p:nvSpPr>
        <p:spPr>
          <a:xfrm>
            <a:off x="1507006" y="2103254"/>
            <a:ext cx="6230655" cy="2655692"/>
          </a:xfrm>
          <a:prstGeom prst="ellipse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10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7006" y="2274538"/>
            <a:ext cx="2810177" cy="184478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15" y="2274538"/>
            <a:ext cx="1143749" cy="232737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2437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1722445" y="2851842"/>
            <a:ext cx="6011501" cy="6011501"/>
          </a:xfrm>
          <a:prstGeom prst="ellipse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t="-10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/>
          <p:cNvSpPr txBox="1"/>
          <p:nvPr/>
        </p:nvSpPr>
        <p:spPr>
          <a:xfrm>
            <a:off x="755009" y="880844"/>
            <a:ext cx="77346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winkl" pitchFamily="2" charset="0"/>
              </a:rPr>
              <a:t>Alice walked down the path. She came across a long table which had been set ready for a tea party.</a:t>
            </a:r>
            <a:br>
              <a:rPr lang="en-US" sz="2400" dirty="0">
                <a:latin typeface="Twinkl" pitchFamily="2" charset="0"/>
              </a:rPr>
            </a:br>
            <a:r>
              <a:rPr lang="en-US" sz="2400" dirty="0">
                <a:latin typeface="Twinkl" pitchFamily="2" charset="0"/>
              </a:rPr>
              <a:t>“How lovely! A tea party!” she cried. </a:t>
            </a:r>
            <a:endParaRPr lang="en-GB" sz="2400" dirty="0">
              <a:latin typeface="Twinkl" pitchFamily="2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7212" y="2428592"/>
            <a:ext cx="3370244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298" y="2195979"/>
            <a:ext cx="2072640" cy="279196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2975" y="4987947"/>
            <a:ext cx="2373118" cy="115804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7751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path" presetSubtype="0" repeatCount="indefinite" accel="83333" decel="6667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4.44444E-6 L -1.94444E-6 0.01621 " pathEditMode="relative" rAng="0" ptsTypes="AA">
                                      <p:cBhvr>
                                        <p:cTn id="19" dur="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1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6" presetClass="emph" presetSubtype="0" accel="20000" decel="6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10000" fill="hold"/>
                                        <p:tgtEl>
                                          <p:spTgt spid="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2" presetClass="entr" presetSubtype="8" accel="20000" decel="6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2" accel="20000" decel="6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070" y="2914855"/>
            <a:ext cx="2945041" cy="386166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513" y="3086871"/>
            <a:ext cx="2572985" cy="386166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45"/>
          <a:stretch/>
        </p:blipFill>
        <p:spPr>
          <a:xfrm>
            <a:off x="5739837" y="3322619"/>
            <a:ext cx="2155621" cy="418270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55009" y="880844"/>
            <a:ext cx="77346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winkl" pitchFamily="2" charset="0"/>
              </a:rPr>
              <a:t>“There’s no room for you!” shouted The Mad Hatter as Alice arrived. Alice ignored him and sat down anyway. </a:t>
            </a:r>
            <a:endParaRPr lang="en-GB" sz="2400" dirty="0">
              <a:latin typeface="Twinkl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55009" y="1938590"/>
            <a:ext cx="77346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winkl" pitchFamily="2" charset="0"/>
              </a:rPr>
              <a:t>She wanted to have a cup of tea with The March Hare and a sleepy, little mouse.</a:t>
            </a:r>
            <a:endParaRPr lang="en-GB" sz="2400" dirty="0">
              <a:latin typeface="Twinkl" pitchFamily="2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027"/>
          <a:stretch/>
        </p:blipFill>
        <p:spPr>
          <a:xfrm>
            <a:off x="255822" y="4517689"/>
            <a:ext cx="8480421" cy="253722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7028" y="4795353"/>
            <a:ext cx="707604" cy="69468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5285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accel="20000" decel="6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" presetClass="entr" presetSubtype="4" accel="20000" decel="6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" presetClass="entr" presetSubtype="2" accel="40000" decel="28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1722445" y="2851842"/>
            <a:ext cx="6011501" cy="6011501"/>
          </a:xfrm>
          <a:prstGeom prst="ellipse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t="-10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/>
          <p:cNvSpPr txBox="1"/>
          <p:nvPr/>
        </p:nvSpPr>
        <p:spPr>
          <a:xfrm>
            <a:off x="755009" y="880844"/>
            <a:ext cx="77346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winkl" pitchFamily="2" charset="0"/>
              </a:rPr>
              <a:t>After the tea party, Alice continued walking.</a:t>
            </a:r>
            <a:br>
              <a:rPr lang="en-US" sz="2400" dirty="0">
                <a:latin typeface="Twinkl" pitchFamily="2" charset="0"/>
              </a:rPr>
            </a:br>
            <a:r>
              <a:rPr lang="en-US" sz="2400" dirty="0">
                <a:latin typeface="Twinkl" pitchFamily="2" charset="0"/>
              </a:rPr>
              <a:t>She found herself in the middle of a field where</a:t>
            </a:r>
            <a:br>
              <a:rPr lang="en-US" sz="2400" dirty="0">
                <a:latin typeface="Twinkl" pitchFamily="2" charset="0"/>
              </a:rPr>
            </a:br>
            <a:r>
              <a:rPr lang="en-US" sz="2400" dirty="0">
                <a:latin typeface="Twinkl" pitchFamily="2" charset="0"/>
              </a:rPr>
              <a:t>The Queen of Hearts was playing croquet.</a:t>
            </a:r>
            <a:endParaRPr lang="en-GB" sz="2400" dirty="0">
              <a:latin typeface="Twinkl" pitchFamily="2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7212" y="2428592"/>
            <a:ext cx="3370244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5207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path" presetSubtype="0" repeatCount="indefinite" accel="83333" decel="6667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4.44444E-6 L -1.94444E-6 0.01621 " pathEditMode="relative" rAng="0" ptsTypes="AA">
                                      <p:cBhvr>
                                        <p:cTn id="19" dur="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1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6" presetClass="emph" presetSubtype="0" accel="20000" decel="6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10000" fill="hold"/>
                                        <p:tgtEl>
                                          <p:spTgt spid="4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55009" y="880844"/>
            <a:ext cx="77346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winkl" pitchFamily="2" charset="0"/>
              </a:rPr>
              <a:t>“Have you ever played croquet?”</a:t>
            </a:r>
            <a:br>
              <a:rPr lang="en-US" sz="2400" dirty="0">
                <a:latin typeface="Twinkl" pitchFamily="2" charset="0"/>
              </a:rPr>
            </a:br>
            <a:r>
              <a:rPr lang="en-US" sz="2400" dirty="0">
                <a:latin typeface="Twinkl" pitchFamily="2" charset="0"/>
              </a:rPr>
              <a:t>asked The Queen of Hearts.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54173" y="5104192"/>
            <a:ext cx="78354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winkl" pitchFamily="2" charset="0"/>
              </a:rPr>
              <a:t>“Yes,” Alice answered, “but I've never used</a:t>
            </a:r>
            <a:br>
              <a:rPr lang="en-US" sz="2400" dirty="0">
                <a:latin typeface="Twinkl" pitchFamily="2" charset="0"/>
              </a:rPr>
            </a:br>
            <a:r>
              <a:rPr lang="en-US" sz="2400" dirty="0">
                <a:latin typeface="Twinkl" pitchFamily="2" charset="0"/>
              </a:rPr>
              <a:t>a flamingo or a hedgehog to do so.”</a:t>
            </a:r>
          </a:p>
        </p:txBody>
      </p:sp>
      <p:sp>
        <p:nvSpPr>
          <p:cNvPr id="6" name="Oval 5"/>
          <p:cNvSpPr/>
          <p:nvPr/>
        </p:nvSpPr>
        <p:spPr>
          <a:xfrm>
            <a:off x="1507006" y="1874067"/>
            <a:ext cx="6230655" cy="2884879"/>
          </a:xfrm>
          <a:prstGeom prst="ellipse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10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1" name="Group 10"/>
          <p:cNvGrpSpPr/>
          <p:nvPr/>
        </p:nvGrpSpPr>
        <p:grpSpPr>
          <a:xfrm>
            <a:off x="3089943" y="2057087"/>
            <a:ext cx="1770250" cy="2601156"/>
            <a:chOff x="3089943" y="2057087"/>
            <a:chExt cx="1770250" cy="2601156"/>
          </a:xfrm>
        </p:grpSpPr>
        <p:sp>
          <p:nvSpPr>
            <p:cNvPr id="10" name="Oval 9"/>
            <p:cNvSpPr/>
            <p:nvPr/>
          </p:nvSpPr>
          <p:spPr>
            <a:xfrm>
              <a:off x="3089943" y="4318503"/>
              <a:ext cx="1770250" cy="339740"/>
            </a:xfrm>
            <a:prstGeom prst="ellipse">
              <a:avLst/>
            </a:prstGeom>
            <a:solidFill>
              <a:srgbClr val="DB9F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/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89425" y="2057087"/>
              <a:ext cx="1598344" cy="2592103"/>
            </a:xfrm>
            <a:prstGeom prst="rect">
              <a:avLst/>
            </a:prstGeom>
          </p:spPr>
        </p:pic>
      </p:grpSp>
      <p:grpSp>
        <p:nvGrpSpPr>
          <p:cNvPr id="12" name="Group 11"/>
          <p:cNvGrpSpPr/>
          <p:nvPr/>
        </p:nvGrpSpPr>
        <p:grpSpPr>
          <a:xfrm>
            <a:off x="4959675" y="2462542"/>
            <a:ext cx="1007736" cy="2145672"/>
            <a:chOff x="4959675" y="2462542"/>
            <a:chExt cx="1007736" cy="2145672"/>
          </a:xfrm>
        </p:grpSpPr>
        <p:sp>
          <p:nvSpPr>
            <p:cNvPr id="7" name="Oval 6"/>
            <p:cNvSpPr/>
            <p:nvPr/>
          </p:nvSpPr>
          <p:spPr>
            <a:xfrm>
              <a:off x="4959675" y="4309450"/>
              <a:ext cx="1007736" cy="298764"/>
            </a:xfrm>
            <a:prstGeom prst="ellipse">
              <a:avLst/>
            </a:prstGeom>
            <a:solidFill>
              <a:srgbClr val="DB9F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/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9675" y="2462542"/>
              <a:ext cx="1007736" cy="2050610"/>
            </a:xfrm>
            <a:prstGeom prst="rect">
              <a:avLst/>
            </a:prstGeom>
          </p:spPr>
        </p:pic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7030" y="2643831"/>
            <a:ext cx="817417" cy="134535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1685" y="4003891"/>
            <a:ext cx="370927" cy="33930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4633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55009" y="880844"/>
            <a:ext cx="77346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winkl" pitchFamily="2" charset="0"/>
              </a:rPr>
              <a:t>“You will play with me and let me win or I’ll chop</a:t>
            </a:r>
            <a:br>
              <a:rPr lang="en-US" sz="2400" dirty="0">
                <a:latin typeface="Twinkl" pitchFamily="2" charset="0"/>
              </a:rPr>
            </a:br>
            <a:r>
              <a:rPr lang="en-US" sz="2400" dirty="0">
                <a:latin typeface="Twinkl" pitchFamily="2" charset="0"/>
              </a:rPr>
              <a:t>off your head!” ordered The Queen of Hearts.</a:t>
            </a:r>
            <a:endParaRPr lang="en-GB" sz="2400" dirty="0">
              <a:latin typeface="Twinkl" pitchFamily="2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1115259" y="2190939"/>
            <a:ext cx="7014149" cy="6011501"/>
          </a:xfrm>
          <a:prstGeom prst="ellipse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t="-10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7941" y="1711841"/>
            <a:ext cx="4228784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0033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4" accel="20000" decel="8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755009" y="880844"/>
            <a:ext cx="7734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winkl" pitchFamily="2" charset="0"/>
              </a:rPr>
              <a:t>Alice wasn’t very good at croquet.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54173" y="5104192"/>
            <a:ext cx="78354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winkl" pitchFamily="2" charset="0"/>
              </a:rPr>
              <a:t>“Off with her head!” cried The Queen of Hearts.</a:t>
            </a:r>
          </a:p>
        </p:txBody>
      </p:sp>
      <p:sp>
        <p:nvSpPr>
          <p:cNvPr id="11" name="Oval 10"/>
          <p:cNvSpPr/>
          <p:nvPr/>
        </p:nvSpPr>
        <p:spPr>
          <a:xfrm>
            <a:off x="1507006" y="1874067"/>
            <a:ext cx="6230655" cy="2884879"/>
          </a:xfrm>
          <a:prstGeom prst="ellipse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10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2" name="Group 11"/>
          <p:cNvGrpSpPr/>
          <p:nvPr/>
        </p:nvGrpSpPr>
        <p:grpSpPr>
          <a:xfrm>
            <a:off x="3089943" y="2057087"/>
            <a:ext cx="1770250" cy="2601156"/>
            <a:chOff x="3089943" y="2057087"/>
            <a:chExt cx="1770250" cy="2601156"/>
          </a:xfrm>
        </p:grpSpPr>
        <p:sp>
          <p:nvSpPr>
            <p:cNvPr id="13" name="Oval 12"/>
            <p:cNvSpPr/>
            <p:nvPr/>
          </p:nvSpPr>
          <p:spPr>
            <a:xfrm>
              <a:off x="3089943" y="4318503"/>
              <a:ext cx="1770250" cy="339740"/>
            </a:xfrm>
            <a:prstGeom prst="ellipse">
              <a:avLst/>
            </a:prstGeom>
            <a:solidFill>
              <a:srgbClr val="DB9F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/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89425" y="2057087"/>
              <a:ext cx="1598344" cy="2592103"/>
            </a:xfrm>
            <a:prstGeom prst="rect">
              <a:avLst/>
            </a:prstGeom>
          </p:spPr>
        </p:pic>
      </p:grpSp>
      <p:grpSp>
        <p:nvGrpSpPr>
          <p:cNvPr id="15" name="Group 14"/>
          <p:cNvGrpSpPr/>
          <p:nvPr/>
        </p:nvGrpSpPr>
        <p:grpSpPr>
          <a:xfrm>
            <a:off x="4959675" y="2462542"/>
            <a:ext cx="1007736" cy="2145672"/>
            <a:chOff x="4959675" y="2462542"/>
            <a:chExt cx="1007736" cy="2145672"/>
          </a:xfrm>
        </p:grpSpPr>
        <p:sp>
          <p:nvSpPr>
            <p:cNvPr id="16" name="Oval 15"/>
            <p:cNvSpPr/>
            <p:nvPr/>
          </p:nvSpPr>
          <p:spPr>
            <a:xfrm>
              <a:off x="4959675" y="4309450"/>
              <a:ext cx="1007736" cy="298764"/>
            </a:xfrm>
            <a:prstGeom prst="ellipse">
              <a:avLst/>
            </a:prstGeom>
            <a:solidFill>
              <a:srgbClr val="DB9F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/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9675" y="2462542"/>
              <a:ext cx="1007736" cy="2050609"/>
            </a:xfrm>
            <a:prstGeom prst="rect">
              <a:avLst/>
            </a:prstGeom>
          </p:spPr>
        </p:pic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7030" y="2643831"/>
            <a:ext cx="817417" cy="134535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1685" y="4003891"/>
            <a:ext cx="370927" cy="339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3813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6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3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53" presetClass="entr" presetSubtype="16" fill="hold" grpId="2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4" presetID="6" presetClass="emph" presetSubtype="0" accel="20000" fill="hold" grpId="0" nodeType="afterEffect" p14:presetBounceEnd="80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animScale p14:bounceEnd="80000">
                                          <p:cBhvr>
                                            <p:cTn id="35" dur="500" fill="hold"/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  <p:by x="130000" y="13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6" presetID="32" presetClass="emph" presetSubtype="0" repeatCount="indefinite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animRot by="120000">
                                          <p:cBhvr>
                                            <p:cTn id="37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8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9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0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1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  <p:bldP spid="10" grpId="0" build="allAtOnce"/>
          <p:bldP spid="10" grpId="1" build="allAtOnce"/>
          <p:bldP spid="10" grpId="2" build="allAtOnce"/>
          <p:bldP spid="11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6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3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53" presetClass="entr" presetSubtype="16" fill="hold" grpId="2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4" presetID="6" presetClass="emph" presetSubtype="0" accel="2000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animScale>
                                          <p:cBhvr>
                                            <p:cTn id="35" dur="500" fill="hold"/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  <p:by x="130000" y="13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6" presetID="32" presetClass="emph" presetSubtype="0" repeatCount="indefinite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animRot by="120000">
                                          <p:cBhvr>
                                            <p:cTn id="37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8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9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0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1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  <p:bldP spid="10" grpId="0" build="allAtOnce"/>
          <p:bldP spid="10" grpId="1" build="allAtOnce"/>
          <p:bldP spid="10" grpId="2" build="allAtOnce"/>
          <p:bldP spid="11" grpId="0" animBg="1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755009" y="841556"/>
            <a:ext cx="7734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winkl" pitchFamily="2" charset="0"/>
              </a:rPr>
              <a:t>Just then, Alice felt someone touch her shoulder.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55009" y="1525341"/>
            <a:ext cx="7734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Twinkl" pitchFamily="2" charset="0"/>
              </a:rPr>
              <a:t>“Wake up! You’ve been sleeping,” said Alice’s sister.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6878" y="2675965"/>
            <a:ext cx="3370244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3498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accel="14000" decel="6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/>
          <p:cNvSpPr/>
          <p:nvPr/>
        </p:nvSpPr>
        <p:spPr>
          <a:xfrm>
            <a:off x="1074271" y="2461714"/>
            <a:ext cx="7096125" cy="3024581"/>
          </a:xfrm>
          <a:prstGeom prst="ellipse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10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755009" y="880844"/>
            <a:ext cx="77346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winkl" pitchFamily="2" charset="0"/>
              </a:rPr>
              <a:t>“I had a strange dream,” said Alice.</a:t>
            </a:r>
            <a:br>
              <a:rPr lang="en-US" sz="2400" dirty="0">
                <a:latin typeface="Twinkl" pitchFamily="2" charset="0"/>
              </a:rPr>
            </a:br>
            <a:r>
              <a:rPr lang="en-GB" altLang="en-US" sz="2400" dirty="0">
                <a:latin typeface="Twinkl" pitchFamily="2" charset="0"/>
              </a:rPr>
              <a:t>Alice told her sister all about her adventure. </a:t>
            </a:r>
            <a:endParaRPr lang="en-GB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042" y="2256638"/>
            <a:ext cx="2526956" cy="78869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02284" flipH="1">
            <a:off x="7636086" y="4029730"/>
            <a:ext cx="707716" cy="60996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0042" y="2652319"/>
            <a:ext cx="3242442" cy="659794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812227" y="5316203"/>
            <a:ext cx="7677432" cy="8952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r>
              <a:rPr lang="en-GB" sz="2200" dirty="0">
                <a:solidFill>
                  <a:schemeClr val="tx1"/>
                </a:solidFill>
                <a:latin typeface="Twinkl" pitchFamily="2" charset="0"/>
              </a:rPr>
              <a:t>Before long, Alice realised that she hadn’t eaten for hours and she ran inside for something to eat. </a:t>
            </a:r>
            <a:endParaRPr lang="en-GB" sz="2200" dirty="0">
              <a:solidFill>
                <a:schemeClr val="tx1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7271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42" presetClass="path" presetSubtype="0" repeatCount="indefinite" accel="30000" decel="7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4.44444E-6 L -4.72222E-6 0.01621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xit" presetSubtype="2" accel="14000" decel="8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2" presetClass="exit" presetSubtype="2" accel="3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4" grpId="0"/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8075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/>
          <p:cNvSpPr/>
          <p:nvPr/>
        </p:nvSpPr>
        <p:spPr>
          <a:xfrm>
            <a:off x="1074271" y="2461714"/>
            <a:ext cx="7096125" cy="3024581"/>
          </a:xfrm>
          <a:prstGeom prst="ellipse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10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344" y="5122448"/>
            <a:ext cx="2105949" cy="135288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657" y="5067102"/>
            <a:ext cx="2105949" cy="135288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9388" y="5067102"/>
            <a:ext cx="2105949" cy="135288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55009" y="880844"/>
            <a:ext cx="77346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winkl" pitchFamily="2" charset="0"/>
              </a:rPr>
              <a:t>It was a warm day in summer.</a:t>
            </a:r>
            <a:br>
              <a:rPr lang="en-US" sz="2400" dirty="0">
                <a:latin typeface="Twinkl" pitchFamily="2" charset="0"/>
              </a:rPr>
            </a:br>
            <a:r>
              <a:rPr lang="en-US" sz="2400" dirty="0">
                <a:latin typeface="Twinkl" pitchFamily="2" charset="0"/>
              </a:rPr>
              <a:t>Alice was sitting in the sunshine and she was reading a book with her sister.</a:t>
            </a:r>
            <a:endParaRPr lang="en-GB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042" y="2256638"/>
            <a:ext cx="2526956" cy="78869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042" y="2256638"/>
            <a:ext cx="2526955" cy="78869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9910" y="2652319"/>
            <a:ext cx="3242443" cy="659794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9910" y="2652319"/>
            <a:ext cx="3242443" cy="659794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812227" y="5379236"/>
            <a:ext cx="7677432" cy="5566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/>
            <a:r>
              <a:rPr lang="en-US" sz="2200" dirty="0">
                <a:solidFill>
                  <a:schemeClr val="tx1"/>
                </a:solidFill>
                <a:latin typeface="Twinkl" pitchFamily="2" charset="0"/>
              </a:rPr>
              <a:t>The book was terribly boring and Alice began to feel sleepy.</a:t>
            </a:r>
            <a:endParaRPr lang="en-GB" sz="2200" dirty="0">
              <a:solidFill>
                <a:schemeClr val="tx1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439">
            <a:off x="1189683" y="2347336"/>
            <a:ext cx="658302" cy="60996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81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" presetClass="entr" presetSubtype="4" accel="20000" decel="8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3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3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800"/>
                            </p:stCondLst>
                            <p:childTnLst>
                              <p:par>
                                <p:cTn id="27" presetID="2" presetClass="entr" presetSubtype="4" accel="20000" decel="8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3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3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100"/>
                            </p:stCondLst>
                            <p:childTnLst>
                              <p:par>
                                <p:cTn id="32" presetID="2" presetClass="entr" presetSubtype="4" accel="20000" decel="8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4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900"/>
                            </p:stCondLst>
                            <p:childTnLst>
                              <p:par>
                                <p:cTn id="41" presetID="42" presetClass="path" presetSubtype="0" repeatCount="indefinite" accel="30000" decel="7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4.44444E-6 L -2.22222E-6 0.0162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00"/>
                            </p:stCondLst>
                            <p:childTnLst>
                              <p:par>
                                <p:cTn id="6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500"/>
                            </p:stCondLst>
                            <p:childTnLst>
                              <p:par>
                                <p:cTn id="64" presetID="8" presetClass="emph" presetSubtype="0" repeatCount="indefinite" accel="20000" decel="8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6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4" grpId="0"/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/>
          <p:cNvSpPr/>
          <p:nvPr/>
        </p:nvSpPr>
        <p:spPr>
          <a:xfrm>
            <a:off x="1507006" y="1813543"/>
            <a:ext cx="6230655" cy="2655692"/>
          </a:xfrm>
          <a:prstGeom prst="ellipse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10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/>
          <p:cNvSpPr txBox="1"/>
          <p:nvPr/>
        </p:nvSpPr>
        <p:spPr>
          <a:xfrm>
            <a:off x="755009" y="880844"/>
            <a:ext cx="77346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winkl" pitchFamily="2" charset="0"/>
              </a:rPr>
              <a:t>Suddenly, a small, white rabbit raced past.</a:t>
            </a:r>
            <a:br>
              <a:rPr lang="en-US" sz="2400" dirty="0">
                <a:latin typeface="Twinkl" pitchFamily="2" charset="0"/>
              </a:rPr>
            </a:br>
            <a:r>
              <a:rPr lang="en-US" sz="2400" dirty="0">
                <a:latin typeface="Twinkl" pitchFamily="2" charset="0"/>
              </a:rPr>
              <a:t>The rabbit was wearing clothes! </a:t>
            </a:r>
            <a:endParaRPr lang="en-GB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755009" y="4588102"/>
            <a:ext cx="7734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Twinkl" pitchFamily="2" charset="0"/>
              </a:rPr>
              <a:t>He pulled a watch from his pocket to check the time.</a:t>
            </a:r>
            <a:endParaRPr lang="en-GB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755009" y="5151469"/>
            <a:ext cx="77346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winkl" pitchFamily="2" charset="0"/>
              </a:rPr>
              <a:t>He cried, “Oh dear! Oh no! I'm late! I’m late!”</a:t>
            </a:r>
            <a:br>
              <a:rPr lang="en-US" sz="2400" dirty="0">
                <a:latin typeface="Twinkl" pitchFamily="2" charset="0"/>
              </a:rPr>
            </a:br>
            <a:r>
              <a:rPr lang="en-US" sz="2400" dirty="0">
                <a:latin typeface="Twinkl" pitchFamily="2" charset="0"/>
              </a:rPr>
              <a:t>The rabbit shook his head and then disappeared down a rabbit hole.</a:t>
            </a:r>
            <a:endParaRPr lang="en-GB" sz="2400" dirty="0"/>
          </a:p>
        </p:txBody>
      </p:sp>
      <p:grpSp>
        <p:nvGrpSpPr>
          <p:cNvPr id="11" name="Group 10"/>
          <p:cNvGrpSpPr/>
          <p:nvPr/>
        </p:nvGrpSpPr>
        <p:grpSpPr>
          <a:xfrm>
            <a:off x="4972693" y="2118384"/>
            <a:ext cx="2034283" cy="2034283"/>
            <a:chOff x="5845996" y="2030357"/>
            <a:chExt cx="1633591" cy="1633591"/>
          </a:xfrm>
        </p:grpSpPr>
        <p:sp>
          <p:nvSpPr>
            <p:cNvPr id="9" name="Oval 8"/>
            <p:cNvSpPr/>
            <p:nvPr/>
          </p:nvSpPr>
          <p:spPr>
            <a:xfrm>
              <a:off x="5845996" y="2030357"/>
              <a:ext cx="1633591" cy="163359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7921" y="2162384"/>
              <a:ext cx="921595" cy="1501564"/>
            </a:xfrm>
            <a:prstGeom prst="rect">
              <a:avLst/>
            </a:prstGeom>
          </p:spPr>
        </p:pic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20698" y="1944132"/>
            <a:ext cx="1902297" cy="241167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5641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32" presetClass="emph" presetSubtype="0" repeatCount="3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5" dur="6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6" dur="120" fill="hold">
                                              <p:stCondLst>
                                                <p:cond delay="12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7" dur="120" fill="hold">
                                              <p:stCondLst>
                                                <p:cond delay="24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8" dur="120" fill="hold">
                                              <p:stCondLst>
                                                <p:cond delay="36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9" dur="120" fill="hold">
                                              <p:stCondLst>
                                                <p:cond delay="48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0" presetID="42" presetClass="path" presetSubtype="0" accel="50000" fill="hold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88889E-6 7.40741E-7 L 0.44166 0.00208 " pathEditMode="relative" rAng="0" ptsTypes="AA" p14:bounceEnd="80000">
                                          <p:cBhvr>
                                            <p:cTn id="21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2083" y="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8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120000">
                                          <p:cBhvr>
                                            <p:cTn id="37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8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9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0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1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2" presetClass="exit" presetSubtype="2" accel="44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45" dur="500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500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 animBg="1"/>
          <p:bldP spid="3" grpId="0"/>
          <p:bldP spid="5" grpId="0"/>
          <p:bldP spid="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32" presetClass="emph" presetSubtype="0" repeatCount="3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5" dur="6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6" dur="120" fill="hold">
                                              <p:stCondLst>
                                                <p:cond delay="12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7" dur="120" fill="hold">
                                              <p:stCondLst>
                                                <p:cond delay="24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8" dur="120" fill="hold">
                                              <p:stCondLst>
                                                <p:cond delay="36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9" dur="120" fill="hold">
                                              <p:stCondLst>
                                                <p:cond delay="48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0" presetID="42" presetClass="path" presetSubtype="0" ac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88889E-6 7.40741E-7 L 0.44166 0.00208 " pathEditMode="relative" rAng="0" ptsTypes="AA">
                                          <p:cBhvr>
                                            <p:cTn id="21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2083" y="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8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120000">
                                          <p:cBhvr>
                                            <p:cTn id="37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8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9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0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1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2" presetClass="exit" presetSubtype="2" accel="44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45" dur="500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500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 animBg="1"/>
          <p:bldP spid="3" grpId="0"/>
          <p:bldP spid="5" grpId="0"/>
          <p:bldP spid="6" grpId="0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429"/>
          <a:stretch/>
        </p:blipFill>
        <p:spPr>
          <a:xfrm rot="20832143">
            <a:off x="4921152" y="3622674"/>
            <a:ext cx="1037581" cy="68767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55009" y="880844"/>
            <a:ext cx="77346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winkl" pitchFamily="2" charset="0"/>
              </a:rPr>
              <a:t>Alice followed the rabbit to the hole.</a:t>
            </a:r>
            <a:br>
              <a:rPr lang="en-US" sz="2400" dirty="0">
                <a:latin typeface="Twinkl" pitchFamily="2" charset="0"/>
              </a:rPr>
            </a:br>
            <a:r>
              <a:rPr lang="en-US" sz="2400" dirty="0">
                <a:latin typeface="Twinkl" pitchFamily="2" charset="0"/>
              </a:rPr>
              <a:t>She peered through the entrance but she could no longer see the rabbit.</a:t>
            </a:r>
            <a:endParaRPr lang="en-GB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755009" y="5307293"/>
            <a:ext cx="77346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winkl" pitchFamily="2" charset="0"/>
              </a:rPr>
              <a:t>She squeezed her head and shoulders into the hole. Then, she wriggled her body a little further…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0015" y="2077566"/>
            <a:ext cx="6544638" cy="32297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9782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7.40741E-7 L -0.0198 -0.06551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90" y="-32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55009" y="880844"/>
            <a:ext cx="77346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winkl" pitchFamily="2" charset="0"/>
              </a:rPr>
              <a:t>Suddenly, Alice felt herself falling.</a:t>
            </a:r>
            <a:br>
              <a:rPr lang="en-US" sz="2400" dirty="0">
                <a:latin typeface="Twinkl" pitchFamily="2" charset="0"/>
              </a:rPr>
            </a:br>
            <a:r>
              <a:rPr lang="en-US" sz="2400" dirty="0">
                <a:latin typeface="Twinkl" pitchFamily="2" charset="0"/>
              </a:rPr>
              <a:t>For a long time, she tumbled down the rabbit hole.</a:t>
            </a:r>
            <a:endParaRPr lang="en-GB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5040" y="2233403"/>
            <a:ext cx="2985122" cy="239119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55009" y="5252158"/>
            <a:ext cx="77346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winkl" pitchFamily="2" charset="0"/>
              </a:rPr>
              <a:t>Finally, she landed with a bump in a long hallway which had a tiny door at the end of it. </a:t>
            </a:r>
            <a:endParaRPr lang="en-GB" sz="24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8554" y="3041269"/>
            <a:ext cx="1020581" cy="203749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457"/>
          <a:stretch/>
        </p:blipFill>
        <p:spPr>
          <a:xfrm>
            <a:off x="4806268" y="1740689"/>
            <a:ext cx="3767418" cy="333807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3642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4000" decel="86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42" presetClass="path" presetSubtype="0" repeatCount="indefinite" accel="30000" decel="7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0 L -2.77778E-6 0.05046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5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xit" presetSubtype="4" accel="4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val 12"/>
          <p:cNvSpPr/>
          <p:nvPr/>
        </p:nvSpPr>
        <p:spPr>
          <a:xfrm>
            <a:off x="1507006" y="1813543"/>
            <a:ext cx="6230655" cy="2655692"/>
          </a:xfrm>
          <a:prstGeom prst="ellipse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10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/>
          <p:cNvSpPr txBox="1"/>
          <p:nvPr/>
        </p:nvSpPr>
        <p:spPr>
          <a:xfrm>
            <a:off x="755009" y="880844"/>
            <a:ext cx="77346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winkl" pitchFamily="2" charset="0"/>
              </a:rPr>
              <a:t>“I'm far too big to fit through such a little door,”</a:t>
            </a:r>
            <a:br>
              <a:rPr lang="en-US" sz="2400" dirty="0">
                <a:latin typeface="Twinkl" pitchFamily="2" charset="0"/>
              </a:rPr>
            </a:br>
            <a:r>
              <a:rPr lang="en-US" sz="2400" dirty="0">
                <a:latin typeface="Twinkl" pitchFamily="2" charset="0"/>
              </a:rPr>
              <a:t>Alice said to herself.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54174" y="5106781"/>
            <a:ext cx="79363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winkl" pitchFamily="2" charset="0"/>
              </a:rPr>
              <a:t>Nearby, on a three-legged table, she found a small bottle. The bottle had a label on it which read ‘drink me’.</a:t>
            </a:r>
            <a:br>
              <a:rPr lang="en-US" sz="2400" dirty="0">
                <a:latin typeface="Twinkl" pitchFamily="2" charset="0"/>
              </a:rPr>
            </a:br>
            <a:r>
              <a:rPr lang="en-US" sz="2400" dirty="0">
                <a:latin typeface="Twinkl" pitchFamily="2" charset="0"/>
              </a:rPr>
              <a:t>Alice quickly drank from the bottle.</a:t>
            </a:r>
            <a:endParaRPr lang="en-GB" sz="2400" dirty="0">
              <a:latin typeface="Twinkl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200"/>
          <a:stretch/>
        </p:blipFill>
        <p:spPr>
          <a:xfrm>
            <a:off x="2955907" y="1950153"/>
            <a:ext cx="3332853" cy="3038306"/>
          </a:xfrm>
          <a:prstGeom prst="rect">
            <a:avLst/>
          </a:prstGeom>
        </p:spPr>
      </p:pic>
      <p:sp>
        <p:nvSpPr>
          <p:cNvPr id="8" name="5-Point Star 7"/>
          <p:cNvSpPr/>
          <p:nvPr/>
        </p:nvSpPr>
        <p:spPr>
          <a:xfrm>
            <a:off x="3450673" y="1813543"/>
            <a:ext cx="2544024" cy="2544024"/>
          </a:xfrm>
          <a:prstGeom prst="star5">
            <a:avLst>
              <a:gd name="adj" fmla="val 25536"/>
              <a:gd name="hf" fmla="val 105146"/>
              <a:gd name="vf" fmla="val 11055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519"/>
          <a:stretch/>
        </p:blipFill>
        <p:spPr>
          <a:xfrm>
            <a:off x="3830654" y="1791818"/>
            <a:ext cx="1583358" cy="282183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1227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3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6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6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3" grpId="0"/>
      <p:bldP spid="5" grpId="0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/>
          <p:cNvSpPr/>
          <p:nvPr/>
        </p:nvSpPr>
        <p:spPr>
          <a:xfrm>
            <a:off x="3847725" y="4834550"/>
            <a:ext cx="1540203" cy="272231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Oval 12"/>
          <p:cNvSpPr/>
          <p:nvPr/>
        </p:nvSpPr>
        <p:spPr>
          <a:xfrm>
            <a:off x="1507006" y="1813543"/>
            <a:ext cx="6230655" cy="2655692"/>
          </a:xfrm>
          <a:prstGeom prst="ellipse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10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/>
          <p:cNvSpPr txBox="1"/>
          <p:nvPr/>
        </p:nvSpPr>
        <p:spPr>
          <a:xfrm>
            <a:off x="755009" y="880844"/>
            <a:ext cx="77346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winkl" pitchFamily="2" charset="0"/>
              </a:rPr>
              <a:t>Alice shrank until she was as small as a doll.</a:t>
            </a:r>
            <a:br>
              <a:rPr lang="en-US" sz="2400" dirty="0">
                <a:latin typeface="Twinkl" pitchFamily="2" charset="0"/>
              </a:rPr>
            </a:br>
            <a:r>
              <a:rPr lang="en-US" sz="2400" dirty="0">
                <a:latin typeface="Twinkl" pitchFamily="2" charset="0"/>
              </a:rPr>
              <a:t>She opened the door and quickly ran through it.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54174" y="5333118"/>
            <a:ext cx="79363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winkl" pitchFamily="2" charset="0"/>
              </a:rPr>
              <a:t>“Oh, I'll never get back to the right size,” Alice cried.</a:t>
            </a:r>
            <a:br>
              <a:rPr lang="en-US" sz="2400" dirty="0">
                <a:latin typeface="Twinkl" pitchFamily="2" charset="0"/>
              </a:rPr>
            </a:br>
            <a:r>
              <a:rPr lang="en-US" sz="2400" dirty="0">
                <a:latin typeface="Twinkl" pitchFamily="2" charset="0"/>
              </a:rPr>
              <a:t>She began to look for help.</a:t>
            </a:r>
            <a:endParaRPr lang="en-GB" sz="2400" dirty="0">
              <a:latin typeface="Twinkl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1472" y="1759317"/>
            <a:ext cx="1621721" cy="329998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6150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10" presetClass="entr" presetSubtype="0" fill="hold" grpId="0" nodeType="after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300"/>
                                </p:stCondLst>
                                <p:childTnLst>
                                  <p:par>
                                    <p:cTn id="13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6" presetClass="emph" presetSubtype="0" accel="20000" fill="hold" nodeType="click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64000">
                                          <p:cBhvr>
                                            <p:cTn id="22" dur="1500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  <p:by x="30000" y="3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3" presetID="42" presetClass="path" presetSubtype="0" accel="26000" decel="74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94444E-6 -7.40741E-7 L -1.94444E-6 0.15463 " pathEditMode="relative" rAng="0" ptsTypes="AA">
                                          <p:cBhvr>
                                            <p:cTn id="24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773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5" presetID="6" presetClass="emph" presetSubtype="0" accel="37000" fill="hold" grpId="1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40000">
                                          <p:cBhvr>
                                            <p:cTn id="26" dur="1000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  <p:by x="40000" y="1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32" presetClass="emph" presetSubtype="0" repeatCount="indefinite" fill="remove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6" grpId="1" animBg="1"/>
          <p:bldP spid="13" grpId="0" animBg="1"/>
          <p:bldP spid="3" grpId="0"/>
          <p:bldP spid="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10" presetClass="entr" presetSubtype="0" fill="hold" grpId="0" nodeType="after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300"/>
                                </p:stCondLst>
                                <p:childTnLst>
                                  <p:par>
                                    <p:cTn id="13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6" presetClass="emph" presetSubtype="0" accel="2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2" dur="1500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  <p:by x="30000" y="3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3" presetID="42" presetClass="path" presetSubtype="0" accel="26000" decel="74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94444E-6 -7.40741E-7 L -1.94444E-6 0.15463 " pathEditMode="relative" rAng="0" ptsTypes="AA">
                                          <p:cBhvr>
                                            <p:cTn id="24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773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5" presetID="6" presetClass="emph" presetSubtype="0" accel="37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6" dur="1000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  <p:by x="40000" y="1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32" presetClass="emph" presetSubtype="0" repeatCount="indefinite" fill="remove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6" grpId="1" animBg="1"/>
          <p:bldP spid="13" grpId="0" animBg="1"/>
          <p:bldP spid="3" grpId="0"/>
          <p:bldP spid="5" grpId="0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/>
          <p:cNvSpPr/>
          <p:nvPr/>
        </p:nvSpPr>
        <p:spPr>
          <a:xfrm>
            <a:off x="1507006" y="1813543"/>
            <a:ext cx="6230655" cy="2655692"/>
          </a:xfrm>
          <a:prstGeom prst="ellipse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10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/>
          <p:cNvSpPr txBox="1"/>
          <p:nvPr/>
        </p:nvSpPr>
        <p:spPr>
          <a:xfrm>
            <a:off x="755009" y="880844"/>
            <a:ext cx="77346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Twinkl" pitchFamily="2" charset="0"/>
              </a:rPr>
              <a:t>Soon, Alice met a green caterpillar who was sitting on top of a large mushroom.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54174" y="4681268"/>
            <a:ext cx="793631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Twinkl" pitchFamily="2" charset="0"/>
              </a:rPr>
              <a:t>The caterpillar explained, “W</a:t>
            </a:r>
            <a:r>
              <a:rPr lang="en-GB" altLang="en-US" sz="2400" dirty="0">
                <a:latin typeface="Twinkl" pitchFamily="2" charset="0"/>
              </a:rPr>
              <a:t>ell, I may be able to help if size is your only problem.</a:t>
            </a:r>
            <a:br>
              <a:rPr lang="en-GB" altLang="en-US" sz="2400" dirty="0">
                <a:latin typeface="Twinkl" pitchFamily="2" charset="0"/>
              </a:rPr>
            </a:br>
            <a:r>
              <a:rPr lang="en-GB" altLang="en-US" sz="2400" dirty="0">
                <a:latin typeface="Twinkl" pitchFamily="2" charset="0"/>
              </a:rPr>
              <a:t>One side of this mushroom will make you bigger but the other side will make you smaller.”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118"/>
          <a:stretch/>
        </p:blipFill>
        <p:spPr>
          <a:xfrm>
            <a:off x="5434626" y="2214295"/>
            <a:ext cx="2177867" cy="225494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439">
            <a:off x="1035773" y="2138983"/>
            <a:ext cx="658302" cy="44704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74780" flipH="1">
            <a:off x="7499605" y="3502697"/>
            <a:ext cx="718361" cy="44704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783"/>
          <a:stretch/>
        </p:blipFill>
        <p:spPr>
          <a:xfrm>
            <a:off x="1777625" y="1711842"/>
            <a:ext cx="3698561" cy="2757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6804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3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8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3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8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300"/>
                            </p:stCondLst>
                            <p:childTnLst>
                              <p:par>
                                <p:cTn id="34" presetID="42" presetClass="path" presetSubtype="0" repeatCount="indefinite" accel="30000" decel="7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4.44444E-6 L -1.94444E-6 0.01621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10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42" presetClass="path" presetSubtype="0" repeatCount="indefinite" accel="17000" decel="83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2.96296E-6 L 5E-6 0.0162 " pathEditMode="relative" rAng="0" ptsTypes="AA">
                                      <p:cBhvr>
                                        <p:cTn id="37" dur="23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3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1722445" y="2851842"/>
            <a:ext cx="6011501" cy="6011501"/>
          </a:xfrm>
          <a:prstGeom prst="ellipse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t="-10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/>
          <p:cNvSpPr txBox="1"/>
          <p:nvPr/>
        </p:nvSpPr>
        <p:spPr>
          <a:xfrm>
            <a:off x="755009" y="880844"/>
            <a:ext cx="77346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winkl" pitchFamily="2" charset="0"/>
              </a:rPr>
              <a:t>Alice cut a piece from the left side of the mushroom and she took a small bite.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54173" y="1711841"/>
            <a:ext cx="78354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winkl" pitchFamily="2" charset="0"/>
              </a:rPr>
              <a:t>“Thank goodness. I'm growing!” she cried.</a:t>
            </a:r>
            <a:endParaRPr lang="en-GB" altLang="en-US" sz="2400" dirty="0">
              <a:latin typeface="Twinkl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2677" y="2966360"/>
            <a:ext cx="2651039" cy="539451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0443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mph" presetSubtype="0" accel="20000" decel="6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/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owerPoint Guidance.pptx" id="{180D27B9-5640-447B-B5C0-DD73573B2821}" vid="{310EF2B5-F8B8-4941-8818-76ED4D5D305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 Template</Template>
  <TotalTime>206</TotalTime>
  <Words>643</Words>
  <Application>Microsoft Macintosh PowerPoint</Application>
  <PresentationFormat>On-screen Show (4:3)</PresentationFormat>
  <Paragraphs>32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Calibri</vt:lpstr>
      <vt:lpstr>Twinkl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Guidance</dc:title>
  <dc:creator>Ruby Cunningham</dc:creator>
  <cp:lastModifiedBy>Harden Georgina Bryony</cp:lastModifiedBy>
  <cp:revision>18</cp:revision>
  <dcterms:created xsi:type="dcterms:W3CDTF">2019-06-14T11:14:33Z</dcterms:created>
  <dcterms:modified xsi:type="dcterms:W3CDTF">2022-03-25T09:37:19Z</dcterms:modified>
</cp:coreProperties>
</file>